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75" r:id="rId4"/>
    <p:sldId id="272" r:id="rId5"/>
    <p:sldId id="262" r:id="rId6"/>
    <p:sldId id="257" r:id="rId7"/>
    <p:sldId id="274" r:id="rId8"/>
  </p:sldIdLst>
  <p:sldSz cx="18288000" cy="10287000"/>
  <p:notesSz cx="6858000" cy="9144000"/>
  <p:embeddedFontLst>
    <p:embeddedFont>
      <p:font typeface="Grotesque" panose="020B0504020202020204" pitchFamily="34" charset="0"/>
      <p:regular r:id="rId10"/>
      <p:bold r:id="rId11"/>
    </p:embeddedFont>
    <p:embeddedFont>
      <p:font typeface="Mulish Medium" panose="020B060402020202020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92" autoAdjust="0"/>
    <p:restoredTop sz="94622" autoAdjust="0"/>
  </p:normalViewPr>
  <p:slideViewPr>
    <p:cSldViewPr>
      <p:cViewPr varScale="1">
        <p:scale>
          <a:sx n="61" d="100"/>
          <a:sy n="61" d="100"/>
        </p:scale>
        <p:origin x="619" y="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C8D66-C3AC-4390-837A-3559D1D5FEF7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F091D-4A97-4088-978A-F4A03B661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16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1" name="Google Shape;5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>
          <a:extLst>
            <a:ext uri="{FF2B5EF4-FFF2-40B4-BE49-F238E27FC236}">
              <a16:creationId xmlns:a16="http://schemas.microsoft.com/office/drawing/2014/main" id="{6E9E54FA-C88D-149D-9B5C-7183B003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1:notes">
            <a:extLst>
              <a:ext uri="{FF2B5EF4-FFF2-40B4-BE49-F238E27FC236}">
                <a16:creationId xmlns:a16="http://schemas.microsoft.com/office/drawing/2014/main" id="{EE51F354-013D-4B46-60DC-59902C1ADD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1" name="Google Shape;501;p11:notes">
            <a:extLst>
              <a:ext uri="{FF2B5EF4-FFF2-40B4-BE49-F238E27FC236}">
                <a16:creationId xmlns:a16="http://schemas.microsoft.com/office/drawing/2014/main" id="{56D5981E-4681-6A3B-2416-D97B73057D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579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1" name="Google Shape;7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subTitle" idx="1"/>
          </p:nvPr>
        </p:nvSpPr>
        <p:spPr>
          <a:xfrm>
            <a:off x="1718626" y="3885100"/>
            <a:ext cx="8589600" cy="39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1718626" y="2496100"/>
            <a:ext cx="8589600" cy="13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>
            <a:spLocks noGrp="1"/>
          </p:cNvSpPr>
          <p:nvPr>
            <p:ph type="pic" idx="2"/>
          </p:nvPr>
        </p:nvSpPr>
        <p:spPr>
          <a:xfrm>
            <a:off x="10995376" y="1079100"/>
            <a:ext cx="5574000" cy="8128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15726068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1440000" y="890050"/>
            <a:ext cx="154080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ubTitle" idx="1"/>
          </p:nvPr>
        </p:nvSpPr>
        <p:spPr>
          <a:xfrm>
            <a:off x="3365692" y="3506076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ubTitle" idx="2"/>
          </p:nvPr>
        </p:nvSpPr>
        <p:spPr>
          <a:xfrm>
            <a:off x="11018794" y="3506076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ubTitle" idx="3"/>
          </p:nvPr>
        </p:nvSpPr>
        <p:spPr>
          <a:xfrm>
            <a:off x="3365690" y="6912250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ubTitle" idx="4"/>
          </p:nvPr>
        </p:nvSpPr>
        <p:spPr>
          <a:xfrm>
            <a:off x="11018794" y="6912250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ubTitle" idx="5"/>
          </p:nvPr>
        </p:nvSpPr>
        <p:spPr>
          <a:xfrm>
            <a:off x="3365690" y="2919376"/>
            <a:ext cx="5696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6"/>
          </p:nvPr>
        </p:nvSpPr>
        <p:spPr>
          <a:xfrm>
            <a:off x="3365690" y="6325700"/>
            <a:ext cx="5696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7"/>
          </p:nvPr>
        </p:nvSpPr>
        <p:spPr>
          <a:xfrm>
            <a:off x="11018740" y="2919376"/>
            <a:ext cx="5696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ubTitle" idx="8"/>
          </p:nvPr>
        </p:nvSpPr>
        <p:spPr>
          <a:xfrm>
            <a:off x="11018740" y="6325700"/>
            <a:ext cx="56964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4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4700317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1_Section 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9858350" y="6862200"/>
            <a:ext cx="7003200" cy="15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9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 idx="2"/>
          </p:nvPr>
        </p:nvSpPr>
        <p:spPr>
          <a:xfrm>
            <a:off x="14529478" y="3161328"/>
            <a:ext cx="21078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1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7138695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1444752" y="896112"/>
            <a:ext cx="154170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1444750" y="2230850"/>
            <a:ext cx="15417000" cy="6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158070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29">
            <a:extLst>
              <a:ext uri="{FF2B5EF4-FFF2-40B4-BE49-F238E27FC236}">
                <a16:creationId xmlns:a16="http://schemas.microsoft.com/office/drawing/2014/main" id="{FA3DA6F1-DE09-CE58-2D03-710BA5E8CB1B}"/>
              </a:ext>
            </a:extLst>
          </p:cNvPr>
          <p:cNvGrpSpPr/>
          <p:nvPr/>
        </p:nvGrpSpPr>
        <p:grpSpPr>
          <a:xfrm>
            <a:off x="9029200" y="3651147"/>
            <a:ext cx="9030399" cy="2918475"/>
            <a:chOff x="0" y="0"/>
            <a:chExt cx="1587942" cy="662349"/>
          </a:xfrm>
          <a:solidFill>
            <a:schemeClr val="tx2"/>
          </a:solidFill>
        </p:grpSpPr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E72D0E1C-34FC-004D-52A0-5C7FDD38B2E7}"/>
                </a:ext>
              </a:extLst>
            </p:cNvPr>
            <p:cNvSpPr/>
            <p:nvPr/>
          </p:nvSpPr>
          <p:spPr>
            <a:xfrm>
              <a:off x="0" y="0"/>
              <a:ext cx="1587942" cy="662349"/>
            </a:xfrm>
            <a:custGeom>
              <a:avLst/>
              <a:gdLst/>
              <a:ahLst/>
              <a:cxnLst/>
              <a:rect l="l" t="t" r="r" b="b"/>
              <a:pathLst>
                <a:path w="1587942" h="662349">
                  <a:moveTo>
                    <a:pt x="56431" y="0"/>
                  </a:moveTo>
                  <a:lnTo>
                    <a:pt x="1531512" y="0"/>
                  </a:lnTo>
                  <a:cubicBezTo>
                    <a:pt x="1546478" y="0"/>
                    <a:pt x="1560831" y="5945"/>
                    <a:pt x="1571414" y="16528"/>
                  </a:cubicBezTo>
                  <a:cubicBezTo>
                    <a:pt x="1581997" y="27111"/>
                    <a:pt x="1587942" y="41464"/>
                    <a:pt x="1587942" y="56431"/>
                  </a:cubicBezTo>
                  <a:lnTo>
                    <a:pt x="1587942" y="605918"/>
                  </a:lnTo>
                  <a:cubicBezTo>
                    <a:pt x="1587942" y="637084"/>
                    <a:pt x="1562677" y="662349"/>
                    <a:pt x="1531512" y="662349"/>
                  </a:cubicBezTo>
                  <a:lnTo>
                    <a:pt x="56431" y="662349"/>
                  </a:lnTo>
                  <a:cubicBezTo>
                    <a:pt x="41464" y="662349"/>
                    <a:pt x="27111" y="656403"/>
                    <a:pt x="16528" y="645820"/>
                  </a:cubicBezTo>
                  <a:cubicBezTo>
                    <a:pt x="5945" y="635238"/>
                    <a:pt x="0" y="620884"/>
                    <a:pt x="0" y="605918"/>
                  </a:cubicBezTo>
                  <a:lnTo>
                    <a:pt x="0" y="56431"/>
                  </a:lnTo>
                  <a:cubicBezTo>
                    <a:pt x="0" y="41464"/>
                    <a:pt x="5945" y="27111"/>
                    <a:pt x="16528" y="16528"/>
                  </a:cubicBezTo>
                  <a:cubicBezTo>
                    <a:pt x="27111" y="5945"/>
                    <a:pt x="41464" y="0"/>
                    <a:pt x="56431" y="0"/>
                  </a:cubicBezTo>
                  <a:close/>
                </a:path>
              </a:pathLst>
            </a:custGeom>
            <a:grpFill/>
            <a:ln w="38100" cap="rnd">
              <a:solidFill>
                <a:srgbClr val="3F4D8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31">
              <a:extLst>
                <a:ext uri="{FF2B5EF4-FFF2-40B4-BE49-F238E27FC236}">
                  <a16:creationId xmlns:a16="http://schemas.microsoft.com/office/drawing/2014/main" id="{BCB15AEF-9E04-DE54-AC62-AC7E084D1033}"/>
                </a:ext>
              </a:extLst>
            </p:cNvPr>
            <p:cNvSpPr txBox="1"/>
            <p:nvPr/>
          </p:nvSpPr>
          <p:spPr>
            <a:xfrm>
              <a:off x="0" y="28575"/>
              <a:ext cx="1587942" cy="63377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7998" y="317834"/>
            <a:ext cx="17765201" cy="3073066"/>
            <a:chOff x="0" y="0"/>
            <a:chExt cx="3286274" cy="9299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86275" cy="929942"/>
            </a:xfrm>
            <a:custGeom>
              <a:avLst/>
              <a:gdLst/>
              <a:ahLst/>
              <a:cxnLst/>
              <a:rect l="l" t="t" r="r" b="b"/>
              <a:pathLst>
                <a:path w="3286275" h="929942">
                  <a:moveTo>
                    <a:pt x="27268" y="0"/>
                  </a:moveTo>
                  <a:lnTo>
                    <a:pt x="3259007" y="0"/>
                  </a:lnTo>
                  <a:cubicBezTo>
                    <a:pt x="3266239" y="0"/>
                    <a:pt x="3273175" y="2873"/>
                    <a:pt x="3278288" y="7986"/>
                  </a:cubicBezTo>
                  <a:cubicBezTo>
                    <a:pt x="3283402" y="13100"/>
                    <a:pt x="3286275" y="20036"/>
                    <a:pt x="3286275" y="27268"/>
                  </a:cubicBezTo>
                  <a:lnTo>
                    <a:pt x="3286275" y="902674"/>
                  </a:lnTo>
                  <a:cubicBezTo>
                    <a:pt x="3286275" y="917734"/>
                    <a:pt x="3274066" y="929942"/>
                    <a:pt x="3259007" y="929942"/>
                  </a:cubicBezTo>
                  <a:lnTo>
                    <a:pt x="27268" y="929942"/>
                  </a:lnTo>
                  <a:cubicBezTo>
                    <a:pt x="12208" y="929942"/>
                    <a:pt x="0" y="917734"/>
                    <a:pt x="0" y="902674"/>
                  </a:cubicBezTo>
                  <a:lnTo>
                    <a:pt x="0" y="27268"/>
                  </a:lnTo>
                  <a:cubicBezTo>
                    <a:pt x="0" y="12208"/>
                    <a:pt x="12208" y="0"/>
                    <a:pt x="2726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F4D8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3286274" cy="901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733521" y="6891388"/>
            <a:ext cx="10216320" cy="176644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2173"/>
              </a:lnSpc>
              <a:spcBef>
                <a:spcPct val="0"/>
              </a:spcBef>
            </a:pPr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533400" y="3596797"/>
            <a:ext cx="8184427" cy="5963293"/>
            <a:chOff x="0" y="0"/>
            <a:chExt cx="1599997" cy="11764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99997" cy="1176494"/>
            </a:xfrm>
            <a:custGeom>
              <a:avLst/>
              <a:gdLst/>
              <a:ahLst/>
              <a:cxnLst/>
              <a:rect l="l" t="t" r="r" b="b"/>
              <a:pathLst>
                <a:path w="1599997" h="1176494">
                  <a:moveTo>
                    <a:pt x="56005" y="0"/>
                  </a:moveTo>
                  <a:lnTo>
                    <a:pt x="1543991" y="0"/>
                  </a:lnTo>
                  <a:cubicBezTo>
                    <a:pt x="1558845" y="0"/>
                    <a:pt x="1573090" y="5901"/>
                    <a:pt x="1583593" y="16404"/>
                  </a:cubicBezTo>
                  <a:cubicBezTo>
                    <a:pt x="1594096" y="26907"/>
                    <a:pt x="1599997" y="41152"/>
                    <a:pt x="1599997" y="56005"/>
                  </a:cubicBezTo>
                  <a:lnTo>
                    <a:pt x="1599997" y="1120488"/>
                  </a:lnTo>
                  <a:cubicBezTo>
                    <a:pt x="1599997" y="1151419"/>
                    <a:pt x="1574922" y="1176494"/>
                    <a:pt x="1543991" y="1176494"/>
                  </a:cubicBezTo>
                  <a:lnTo>
                    <a:pt x="56005" y="1176494"/>
                  </a:lnTo>
                  <a:cubicBezTo>
                    <a:pt x="41152" y="1176494"/>
                    <a:pt x="26907" y="1170593"/>
                    <a:pt x="16404" y="1160090"/>
                  </a:cubicBezTo>
                  <a:cubicBezTo>
                    <a:pt x="5901" y="1149587"/>
                    <a:pt x="0" y="1135342"/>
                    <a:pt x="0" y="1120488"/>
                  </a:cubicBezTo>
                  <a:lnTo>
                    <a:pt x="0" y="56005"/>
                  </a:lnTo>
                  <a:cubicBezTo>
                    <a:pt x="0" y="41152"/>
                    <a:pt x="5901" y="26907"/>
                    <a:pt x="16404" y="16404"/>
                  </a:cubicBezTo>
                  <a:cubicBezTo>
                    <a:pt x="26907" y="5901"/>
                    <a:pt x="41152" y="0"/>
                    <a:pt x="56005" y="0"/>
                  </a:cubicBezTo>
                  <a:close/>
                </a:path>
              </a:pathLst>
            </a:custGeom>
            <a:solidFill>
              <a:srgbClr val="3F4D80"/>
            </a:solidFill>
            <a:ln w="38100" cap="rnd">
              <a:solidFill>
                <a:srgbClr val="3F4D8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1599997" cy="1147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6199" y="3525237"/>
            <a:ext cx="8288201" cy="5818455"/>
            <a:chOff x="0" y="0"/>
            <a:chExt cx="1618378" cy="1158830"/>
          </a:xfrm>
        </p:grpSpPr>
        <p:sp>
          <p:nvSpPr>
            <p:cNvPr id="18" name="Freeform 18"/>
            <p:cNvSpPr/>
            <p:nvPr/>
          </p:nvSpPr>
          <p:spPr>
            <a:xfrm>
              <a:off x="5590" y="0"/>
              <a:ext cx="1612788" cy="1158830"/>
            </a:xfrm>
            <a:custGeom>
              <a:avLst/>
              <a:gdLst/>
              <a:ahLst/>
              <a:cxnLst/>
              <a:rect l="l" t="t" r="r" b="b"/>
              <a:pathLst>
                <a:path w="1612788" h="1158830">
                  <a:moveTo>
                    <a:pt x="55561" y="0"/>
                  </a:moveTo>
                  <a:lnTo>
                    <a:pt x="1557227" y="0"/>
                  </a:lnTo>
                  <a:cubicBezTo>
                    <a:pt x="1587912" y="0"/>
                    <a:pt x="1612788" y="24876"/>
                    <a:pt x="1612788" y="55561"/>
                  </a:cubicBezTo>
                  <a:lnTo>
                    <a:pt x="1612788" y="1103269"/>
                  </a:lnTo>
                  <a:cubicBezTo>
                    <a:pt x="1612788" y="1118005"/>
                    <a:pt x="1606934" y="1132137"/>
                    <a:pt x="1596514" y="1142557"/>
                  </a:cubicBezTo>
                  <a:cubicBezTo>
                    <a:pt x="1586095" y="1152976"/>
                    <a:pt x="1571962" y="1158830"/>
                    <a:pt x="1557227" y="1158830"/>
                  </a:cubicBezTo>
                  <a:lnTo>
                    <a:pt x="55561" y="1158830"/>
                  </a:lnTo>
                  <a:cubicBezTo>
                    <a:pt x="40826" y="1158830"/>
                    <a:pt x="26693" y="1152976"/>
                    <a:pt x="16274" y="1142557"/>
                  </a:cubicBezTo>
                  <a:cubicBezTo>
                    <a:pt x="5854" y="1132137"/>
                    <a:pt x="0" y="1118005"/>
                    <a:pt x="0" y="1103269"/>
                  </a:cubicBezTo>
                  <a:lnTo>
                    <a:pt x="0" y="55561"/>
                  </a:lnTo>
                  <a:cubicBezTo>
                    <a:pt x="0" y="24876"/>
                    <a:pt x="24876" y="0"/>
                    <a:pt x="5556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F4D8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28575"/>
              <a:ext cx="1612788" cy="1130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915399" y="3525238"/>
            <a:ext cx="9030399" cy="2918475"/>
            <a:chOff x="0" y="0"/>
            <a:chExt cx="1587942" cy="66234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87942" cy="662349"/>
            </a:xfrm>
            <a:custGeom>
              <a:avLst/>
              <a:gdLst/>
              <a:ahLst/>
              <a:cxnLst/>
              <a:rect l="l" t="t" r="r" b="b"/>
              <a:pathLst>
                <a:path w="1587942" h="662349">
                  <a:moveTo>
                    <a:pt x="56431" y="0"/>
                  </a:moveTo>
                  <a:lnTo>
                    <a:pt x="1531512" y="0"/>
                  </a:lnTo>
                  <a:cubicBezTo>
                    <a:pt x="1546478" y="0"/>
                    <a:pt x="1560831" y="5945"/>
                    <a:pt x="1571414" y="16528"/>
                  </a:cubicBezTo>
                  <a:cubicBezTo>
                    <a:pt x="1581997" y="27111"/>
                    <a:pt x="1587942" y="41464"/>
                    <a:pt x="1587942" y="56431"/>
                  </a:cubicBezTo>
                  <a:lnTo>
                    <a:pt x="1587942" y="605918"/>
                  </a:lnTo>
                  <a:cubicBezTo>
                    <a:pt x="1587942" y="637084"/>
                    <a:pt x="1562677" y="662349"/>
                    <a:pt x="1531512" y="662349"/>
                  </a:cubicBezTo>
                  <a:lnTo>
                    <a:pt x="56431" y="662349"/>
                  </a:lnTo>
                  <a:cubicBezTo>
                    <a:pt x="41464" y="662349"/>
                    <a:pt x="27111" y="656403"/>
                    <a:pt x="16528" y="645820"/>
                  </a:cubicBezTo>
                  <a:cubicBezTo>
                    <a:pt x="5945" y="635238"/>
                    <a:pt x="0" y="620884"/>
                    <a:pt x="0" y="605918"/>
                  </a:cubicBezTo>
                  <a:lnTo>
                    <a:pt x="0" y="56431"/>
                  </a:lnTo>
                  <a:cubicBezTo>
                    <a:pt x="0" y="41464"/>
                    <a:pt x="5945" y="27111"/>
                    <a:pt x="16528" y="16528"/>
                  </a:cubicBezTo>
                  <a:cubicBezTo>
                    <a:pt x="27111" y="5945"/>
                    <a:pt x="41464" y="0"/>
                    <a:pt x="56431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3F4D8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28575"/>
              <a:ext cx="1587942" cy="6337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7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714411" y="4020888"/>
            <a:ext cx="6238240" cy="4114800"/>
          </a:xfrm>
          <a:custGeom>
            <a:avLst/>
            <a:gdLst/>
            <a:ahLst/>
            <a:cxnLst/>
            <a:rect l="l" t="t" r="r" b="b"/>
            <a:pathLst>
              <a:path w="6238240" h="4114800">
                <a:moveTo>
                  <a:pt x="0" y="0"/>
                </a:moveTo>
                <a:lnTo>
                  <a:pt x="6238240" y="0"/>
                </a:lnTo>
                <a:lnTo>
                  <a:pt x="62382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10573939" y="3798434"/>
            <a:ext cx="5713318" cy="2336848"/>
          </a:xfrm>
          <a:custGeom>
            <a:avLst/>
            <a:gdLst/>
            <a:ahLst/>
            <a:cxnLst/>
            <a:rect l="l" t="t" r="r" b="b"/>
            <a:pathLst>
              <a:path w="5713318" h="2336848">
                <a:moveTo>
                  <a:pt x="0" y="0"/>
                </a:moveTo>
                <a:lnTo>
                  <a:pt x="5713318" y="0"/>
                </a:lnTo>
                <a:lnTo>
                  <a:pt x="5713318" y="2336848"/>
                </a:lnTo>
                <a:lnTo>
                  <a:pt x="0" y="23368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2250558" y="301427"/>
            <a:ext cx="13700079" cy="2191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32"/>
              </a:lnSpc>
              <a:spcBef>
                <a:spcPct val="0"/>
              </a:spcBef>
            </a:pPr>
            <a:r>
              <a:rPr lang="az-Latn-AZ" sz="8000" dirty="0">
                <a:solidFill>
                  <a:srgbClr val="3F4D80"/>
                </a:solidFill>
                <a:latin typeface="Grotesque" panose="020F0502020204030204" pitchFamily="34" charset="0"/>
                <a:ea typeface="High Tide Bold"/>
                <a:cs typeface="High Tide Bold"/>
                <a:sym typeface="High Tide Bold"/>
              </a:rPr>
              <a:t>Data əsaslı qərarvermə</a:t>
            </a:r>
            <a:endParaRPr lang="en-US" sz="8000" dirty="0">
              <a:solidFill>
                <a:srgbClr val="3F4D80"/>
              </a:solidFill>
              <a:latin typeface="Grotesque" panose="020F0502020204030204" pitchFamily="34" charset="0"/>
              <a:ea typeface="High Tide Bold"/>
              <a:cs typeface="High Tide Bold"/>
              <a:sym typeface="High Tide Bold"/>
            </a:endParaRPr>
          </a:p>
        </p:txBody>
      </p:sp>
      <p:pic>
        <p:nvPicPr>
          <p:cNvPr id="37" name="Google Shape;535;p36" descr="A blue and black logo&#10;&#10;Description automatically generated">
            <a:extLst>
              <a:ext uri="{FF2B5EF4-FFF2-40B4-BE49-F238E27FC236}">
                <a16:creationId xmlns:a16="http://schemas.microsoft.com/office/drawing/2014/main" id="{0AA7A136-EDE5-7030-FB0C-AB7108DED8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00500" y="6135282"/>
            <a:ext cx="4805394" cy="327541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7468ABA-0926-B84B-6F56-E7E0833BCA72}"/>
              </a:ext>
            </a:extLst>
          </p:cNvPr>
          <p:cNvSpPr txBox="1"/>
          <p:nvPr/>
        </p:nvSpPr>
        <p:spPr>
          <a:xfrm>
            <a:off x="9448800" y="9246538"/>
            <a:ext cx="765102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z-Latn-AZ" dirty="0">
                <a:solidFill>
                  <a:schemeClr val="accent1"/>
                </a:solidFill>
              </a:rPr>
              <a:t>DATA İDARƏOLUNMASI DEPARTAMENTİ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29C8DB4-C81D-007F-9021-87C038145BE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r="15714"/>
          <a:stretch/>
        </p:blipFill>
        <p:spPr>
          <a:xfrm>
            <a:off x="10995376" y="1079100"/>
            <a:ext cx="6073424" cy="8128800"/>
          </a:xfrm>
        </p:spPr>
      </p:pic>
      <p:sp>
        <p:nvSpPr>
          <p:cNvPr id="503" name="Google Shape;503;p35"/>
          <p:cNvSpPr txBox="1">
            <a:spLocks noGrp="1"/>
          </p:cNvSpPr>
          <p:nvPr>
            <p:ph type="subTitle" idx="1"/>
          </p:nvPr>
        </p:nvSpPr>
        <p:spPr>
          <a:xfrm>
            <a:off x="1536806" y="5119338"/>
            <a:ext cx="8589600" cy="390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marL="0" indent="0"/>
            <a:r>
              <a:rPr lang="az-Latn-AZ" dirty="0">
                <a:solidFill>
                  <a:schemeClr val="dk2"/>
                </a:solidFill>
              </a:rPr>
              <a:t>Nə üçün istifadə olunur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" dirty="0"/>
              <a:t>Performansı optimallaşdırmaq </a:t>
            </a:r>
            <a:endParaRPr dirty="0"/>
          </a:p>
          <a:p>
            <a:pPr>
              <a:buFont typeface="Arial"/>
              <a:buChar char="•"/>
            </a:pPr>
            <a:r>
              <a:rPr lang="az-Latn-AZ" dirty="0"/>
              <a:t> Problemi daha </a:t>
            </a:r>
            <a:r>
              <a:rPr lang="en" dirty="0"/>
              <a:t>yaxşı başa düşmək  </a:t>
            </a:r>
            <a:endParaRPr dirty="0"/>
          </a:p>
          <a:p>
            <a:pPr>
              <a:buFont typeface="Arial"/>
              <a:buChar char="•"/>
            </a:pPr>
            <a:r>
              <a:rPr lang="az-Latn-AZ" dirty="0"/>
              <a:t> </a:t>
            </a:r>
            <a:r>
              <a:rPr lang="en" dirty="0"/>
              <a:t>Risklərdən qorunmaq</a:t>
            </a:r>
            <a:endParaRPr dirty="0"/>
          </a:p>
          <a:p>
            <a:pPr>
              <a:buFont typeface="Arial"/>
              <a:buChar char="•"/>
            </a:pPr>
            <a:r>
              <a:rPr lang="az-Latn-AZ" dirty="0"/>
              <a:t> </a:t>
            </a:r>
            <a:r>
              <a:rPr lang="en" dirty="0"/>
              <a:t>Ən yaxşı hərəkət yolunu müəyyən etmək üçün istifadə edilə bilər.</a:t>
            </a:r>
            <a:endParaRPr dirty="0"/>
          </a:p>
        </p:txBody>
      </p:sp>
      <p:sp>
        <p:nvSpPr>
          <p:cNvPr id="504" name="Google Shape;504;p35"/>
          <p:cNvSpPr txBox="1">
            <a:spLocks noGrp="1"/>
          </p:cNvSpPr>
          <p:nvPr>
            <p:ph type="title"/>
          </p:nvPr>
        </p:nvSpPr>
        <p:spPr>
          <a:xfrm>
            <a:off x="1513471" y="3371938"/>
            <a:ext cx="9478905" cy="1389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r>
              <a:rPr lang="en-US" sz="2800" dirty="0"/>
              <a:t>Data </a:t>
            </a:r>
            <a:r>
              <a:rPr lang="en-US" sz="2800" dirty="0" err="1"/>
              <a:t>əsaslı</a:t>
            </a:r>
            <a:r>
              <a:rPr lang="en-US" sz="2800" dirty="0"/>
              <a:t> </a:t>
            </a:r>
            <a:r>
              <a:rPr lang="en-US" sz="2800" dirty="0" err="1"/>
              <a:t>qərarvermə</a:t>
            </a:r>
            <a:r>
              <a:rPr lang="en-US" sz="2800" dirty="0"/>
              <a:t> </a:t>
            </a:r>
            <a:r>
              <a:rPr lang="en-US" sz="2800" dirty="0" err="1"/>
              <a:t>aşağıdakı</a:t>
            </a:r>
            <a:r>
              <a:rPr lang="en-US" sz="2800" dirty="0"/>
              <a:t> </a:t>
            </a:r>
            <a:r>
              <a:rPr lang="en-US" sz="2800" dirty="0" err="1"/>
              <a:t>kimi</a:t>
            </a:r>
            <a:r>
              <a:rPr lang="en-US" sz="2800" dirty="0"/>
              <a:t> </a:t>
            </a:r>
            <a:r>
              <a:rPr lang="en-US" sz="2800" dirty="0" err="1"/>
              <a:t>tərif</a:t>
            </a:r>
            <a:r>
              <a:rPr lang="en-US" sz="2800" dirty="0"/>
              <a:t> </a:t>
            </a:r>
            <a:r>
              <a:rPr lang="en-US" sz="2800" dirty="0" err="1"/>
              <a:t>edilə</a:t>
            </a:r>
            <a:r>
              <a:rPr lang="en-US" sz="2800" dirty="0"/>
              <a:t> </a:t>
            </a:r>
            <a:r>
              <a:rPr lang="en-US" sz="2800" dirty="0" err="1"/>
              <a:t>bilər</a:t>
            </a:r>
            <a:r>
              <a:rPr lang="en-US" sz="2800" dirty="0"/>
              <a:t>:</a:t>
            </a:r>
            <a:br>
              <a:rPr lang="az-Latn-AZ" sz="2800" dirty="0"/>
            </a:br>
            <a:r>
              <a:rPr lang="en-US" sz="2800" dirty="0"/>
              <a:t> </a:t>
            </a:r>
            <a:br>
              <a:rPr lang="az-Latn-AZ" sz="2800" dirty="0"/>
            </a:br>
            <a:r>
              <a:rPr lang="en-US" sz="2800" dirty="0"/>
              <a:t>"Bu, </a:t>
            </a:r>
            <a:r>
              <a:rPr lang="en-US" sz="2800" dirty="0" err="1"/>
              <a:t>müəyyən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problem </a:t>
            </a:r>
            <a:r>
              <a:rPr lang="en-US" sz="2800" dirty="0" err="1"/>
              <a:t>haqqında</a:t>
            </a:r>
            <a:r>
              <a:rPr lang="en-US" sz="2800" dirty="0"/>
              <a:t> </a:t>
            </a:r>
            <a:r>
              <a:rPr lang="az-Latn-AZ" sz="2800" dirty="0"/>
              <a:t>dataya əsaslanaraq </a:t>
            </a:r>
            <a:r>
              <a:rPr lang="en-US" sz="2800" dirty="0" err="1"/>
              <a:t>qərar</a:t>
            </a:r>
            <a:r>
              <a:rPr lang="en-US" sz="2800" dirty="0"/>
              <a:t> </a:t>
            </a:r>
            <a:r>
              <a:rPr lang="en-US" sz="2800" dirty="0" err="1"/>
              <a:t>vermək</a:t>
            </a:r>
            <a:r>
              <a:rPr lang="en-US" sz="2800" dirty="0"/>
              <a:t> </a:t>
            </a:r>
            <a:r>
              <a:rPr lang="en-US" sz="2800" dirty="0" err="1"/>
              <a:t>üçün</a:t>
            </a:r>
            <a:r>
              <a:rPr lang="en-US" sz="2800" dirty="0"/>
              <a:t> </a:t>
            </a:r>
            <a:r>
              <a:rPr lang="en-US" sz="2800" dirty="0" err="1"/>
              <a:t>verilənlərdən</a:t>
            </a:r>
            <a:r>
              <a:rPr lang="en-US" sz="2800" dirty="0"/>
              <a:t> </a:t>
            </a:r>
            <a:r>
              <a:rPr lang="en-US" sz="2800" dirty="0" err="1"/>
              <a:t>istifadə</a:t>
            </a:r>
            <a:r>
              <a:rPr lang="en-US" sz="2800" dirty="0"/>
              <a:t> </a:t>
            </a:r>
            <a:r>
              <a:rPr lang="en-US" sz="2800" dirty="0" err="1"/>
              <a:t>etmək</a:t>
            </a:r>
            <a:r>
              <a:rPr lang="en-US" sz="2800" dirty="0"/>
              <a:t> </a:t>
            </a:r>
            <a:r>
              <a:rPr lang="en-US" sz="2800" dirty="0" err="1"/>
              <a:t>və</a:t>
            </a:r>
            <a:r>
              <a:rPr lang="en-US" sz="2800" dirty="0"/>
              <a:t> </a:t>
            </a:r>
            <a:r>
              <a:rPr lang="en-US" sz="2800" dirty="0" err="1"/>
              <a:t>həmin</a:t>
            </a:r>
            <a:r>
              <a:rPr lang="en-US" sz="2800" dirty="0"/>
              <a:t> </a:t>
            </a:r>
            <a:r>
              <a:rPr lang="en-US" sz="2800" dirty="0" err="1"/>
              <a:t>qərara</a:t>
            </a:r>
            <a:r>
              <a:rPr lang="en-US" sz="2800" dirty="0"/>
              <a:t> </a:t>
            </a:r>
            <a:r>
              <a:rPr lang="en-US" sz="2800" dirty="0" err="1"/>
              <a:t>uyğun</a:t>
            </a:r>
            <a:r>
              <a:rPr lang="en-US" sz="2800" dirty="0"/>
              <a:t> </a:t>
            </a:r>
            <a:r>
              <a:rPr lang="en-US" sz="2800" dirty="0" err="1"/>
              <a:t>hərəkət</a:t>
            </a:r>
            <a:r>
              <a:rPr lang="en-US" sz="2800" dirty="0"/>
              <a:t> </a:t>
            </a:r>
            <a:r>
              <a:rPr lang="en-US" sz="2800" dirty="0" err="1"/>
              <a:t>etmək</a:t>
            </a:r>
            <a:r>
              <a:rPr lang="en-US" sz="2800" dirty="0"/>
              <a:t> </a:t>
            </a:r>
            <a:r>
              <a:rPr lang="en-US" sz="2800" dirty="0" err="1"/>
              <a:t>prosesidir</a:t>
            </a:r>
            <a:r>
              <a:rPr lang="en-US" sz="2800" dirty="0"/>
              <a:t>."</a:t>
            </a:r>
            <a:endParaRPr sz="2800" dirty="0"/>
          </a:p>
        </p:txBody>
      </p:sp>
      <p:sp>
        <p:nvSpPr>
          <p:cNvPr id="506" name="Google Shape;506;p35"/>
          <p:cNvSpPr/>
          <p:nvPr/>
        </p:nvSpPr>
        <p:spPr>
          <a:xfrm>
            <a:off x="10670320" y="7153252"/>
            <a:ext cx="125220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507" name="Google Shape;507;p35"/>
          <p:cNvSpPr/>
          <p:nvPr/>
        </p:nvSpPr>
        <p:spPr>
          <a:xfrm>
            <a:off x="10307710" y="6644552"/>
            <a:ext cx="708000" cy="708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chemeClr val="lt1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508" name="Google Shape;508;p35"/>
          <p:cNvSpPr/>
          <p:nvPr/>
        </p:nvSpPr>
        <p:spPr>
          <a:xfrm>
            <a:off x="11240408" y="8022902"/>
            <a:ext cx="895200" cy="8952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cxnSp>
        <p:nvCxnSpPr>
          <p:cNvPr id="509" name="Google Shape;509;p35"/>
          <p:cNvCxnSpPr/>
          <p:nvPr/>
        </p:nvCxnSpPr>
        <p:spPr>
          <a:xfrm>
            <a:off x="0" y="9001176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10" name="Google Shape;510;p35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31955" y="8867105"/>
            <a:ext cx="2281102" cy="161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>
          <a:extLst>
            <a:ext uri="{FF2B5EF4-FFF2-40B4-BE49-F238E27FC236}">
              <a16:creationId xmlns:a16="http://schemas.microsoft.com/office/drawing/2014/main" id="{6B89445D-F191-9AC4-0C15-0030189E1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9" name="Google Shape;509;p35">
            <a:extLst>
              <a:ext uri="{FF2B5EF4-FFF2-40B4-BE49-F238E27FC236}">
                <a16:creationId xmlns:a16="http://schemas.microsoft.com/office/drawing/2014/main" id="{E807E591-5F48-1FA2-4852-8E1F73255845}"/>
              </a:ext>
            </a:extLst>
          </p:cNvPr>
          <p:cNvCxnSpPr/>
          <p:nvPr/>
        </p:nvCxnSpPr>
        <p:spPr>
          <a:xfrm>
            <a:off x="0" y="9001176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10" name="Google Shape;510;p35" descr="A blue and black logo&#10;&#10;Description automatically generated">
            <a:extLst>
              <a:ext uri="{FF2B5EF4-FFF2-40B4-BE49-F238E27FC236}">
                <a16:creationId xmlns:a16="http://schemas.microsoft.com/office/drawing/2014/main" id="{2B1A46C3-E1F6-9DEC-DEE2-891D49AE8E0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31955" y="8867105"/>
            <a:ext cx="2281102" cy="16119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B362C7-F373-A8F4-592D-64FFC846C816}"/>
              </a:ext>
            </a:extLst>
          </p:cNvPr>
          <p:cNvSpPr/>
          <p:nvPr/>
        </p:nvSpPr>
        <p:spPr>
          <a:xfrm>
            <a:off x="-152400" y="-8101"/>
            <a:ext cx="18536857" cy="12939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/>
              <a:t>Dataya əsasən qərar verən məşhur şirkətlər</a:t>
            </a:r>
            <a:endParaRPr lang="en-US" sz="3200" dirty="0"/>
          </a:p>
        </p:txBody>
      </p: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3628A72-2BF9-2BFC-8519-EE2CB06D98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00" y="5557168"/>
            <a:ext cx="3309937" cy="3309937"/>
          </a:xfrm>
          <a:prstGeom prst="rect">
            <a:avLst/>
          </a:prstGeom>
        </p:spPr>
      </p:pic>
      <p:pic>
        <p:nvPicPr>
          <p:cNvPr id="15" name="Picture 14" descr="A colorful circle shaped letters&#10;&#10;AI-generated content may be incorrect.">
            <a:extLst>
              <a:ext uri="{FF2B5EF4-FFF2-40B4-BE49-F238E27FC236}">
                <a16:creationId xmlns:a16="http://schemas.microsoft.com/office/drawing/2014/main" id="{1BD074E7-D258-809E-63D3-99C35EF8A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2628900"/>
            <a:ext cx="5309758" cy="1798680"/>
          </a:xfrm>
          <a:prstGeom prst="rect">
            <a:avLst/>
          </a:prstGeom>
        </p:spPr>
      </p:pic>
      <p:pic>
        <p:nvPicPr>
          <p:cNvPr id="17" name="Picture 16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472D12E4-46DF-8CD8-CF26-5C6C5B7178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665" y="6166333"/>
            <a:ext cx="3429000" cy="1928813"/>
          </a:xfrm>
          <a:prstGeom prst="rect">
            <a:avLst/>
          </a:prstGeom>
        </p:spPr>
      </p:pic>
      <p:pic>
        <p:nvPicPr>
          <p:cNvPr id="19" name="Picture 18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160A30D4-3329-ADEA-D26B-421EA7DEA6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73500"/>
            <a:ext cx="3543300" cy="3543300"/>
          </a:xfrm>
          <a:prstGeom prst="rect">
            <a:avLst/>
          </a:prstGeom>
        </p:spPr>
      </p:pic>
      <p:pic>
        <p:nvPicPr>
          <p:cNvPr id="21" name="Picture 20" descr="A black and orange logo&#10;&#10;AI-generated content may be incorrect.">
            <a:extLst>
              <a:ext uri="{FF2B5EF4-FFF2-40B4-BE49-F238E27FC236}">
                <a16:creationId xmlns:a16="http://schemas.microsoft.com/office/drawing/2014/main" id="{A19D2F14-F3A6-5550-D7F1-9BDD0F9CB6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6008" y="4566133"/>
            <a:ext cx="2857500" cy="1600200"/>
          </a:xfrm>
          <a:prstGeom prst="rect">
            <a:avLst/>
          </a:prstGeom>
        </p:spPr>
      </p:pic>
      <p:pic>
        <p:nvPicPr>
          <p:cNvPr id="23" name="Picture 22" descr="A logo of a person with long hair&#10;&#10;AI-generated content may be incorrect.">
            <a:extLst>
              <a:ext uri="{FF2B5EF4-FFF2-40B4-BE49-F238E27FC236}">
                <a16:creationId xmlns:a16="http://schemas.microsoft.com/office/drawing/2014/main" id="{34F84ED8-9497-876A-D377-B8F3D742ED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4543593"/>
            <a:ext cx="5110752" cy="17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99296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6"/>
          <p:cNvSpPr txBox="1">
            <a:spLocks noGrp="1"/>
          </p:cNvSpPr>
          <p:nvPr>
            <p:ph type="subTitle" idx="1"/>
          </p:nvPr>
        </p:nvSpPr>
        <p:spPr>
          <a:xfrm>
            <a:off x="3080738" y="1226889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marL="0" indent="0"/>
            <a:r>
              <a:rPr lang="en" dirty="0"/>
              <a:t>Dataya əsaslanan qərarların qəbulu yalnız böyük təşkilatlar üçün deyil, kiçik təşkilatlar üçün də ola bilər.</a:t>
            </a:r>
            <a:endParaRPr dirty="0"/>
          </a:p>
        </p:txBody>
      </p:sp>
      <p:sp>
        <p:nvSpPr>
          <p:cNvPr id="516" name="Google Shape;516;p36"/>
          <p:cNvSpPr txBox="1">
            <a:spLocks noGrp="1"/>
          </p:cNvSpPr>
          <p:nvPr>
            <p:ph type="subTitle" idx="2"/>
          </p:nvPr>
        </p:nvSpPr>
        <p:spPr>
          <a:xfrm>
            <a:off x="10767227" y="1288903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marL="0" indent="0"/>
            <a:r>
              <a:rPr lang="en" dirty="0"/>
              <a:t>Bu, təkcə data komandasının məsuliyyəti deyil; müxtəlif departmentləri daxil et</a:t>
            </a:r>
            <a:r>
              <a:rPr lang="az-Latn-AZ" dirty="0"/>
              <a:t>dikdə</a:t>
            </a:r>
            <a:r>
              <a:rPr lang="en" dirty="0"/>
              <a:t>, dataya əsaslanan proses zənginləşəcəkdir.</a:t>
            </a:r>
            <a:endParaRPr dirty="0"/>
          </a:p>
        </p:txBody>
      </p:sp>
      <p:sp>
        <p:nvSpPr>
          <p:cNvPr id="517" name="Google Shape;517;p36"/>
          <p:cNvSpPr txBox="1">
            <a:spLocks noGrp="1"/>
          </p:cNvSpPr>
          <p:nvPr>
            <p:ph type="subTitle" idx="3"/>
          </p:nvPr>
        </p:nvSpPr>
        <p:spPr>
          <a:xfrm>
            <a:off x="3211068" y="4838919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marL="0" indent="0"/>
            <a:r>
              <a:rPr lang="en"/>
              <a:t>Bu yeganə və ya həmişə ən yaxşı seçim deyil.</a:t>
            </a:r>
            <a:endParaRPr/>
          </a:p>
        </p:txBody>
      </p:sp>
      <p:sp>
        <p:nvSpPr>
          <p:cNvPr id="518" name="Google Shape;518;p36"/>
          <p:cNvSpPr txBox="1">
            <a:spLocks noGrp="1"/>
          </p:cNvSpPr>
          <p:nvPr>
            <p:ph type="subTitle" idx="4"/>
          </p:nvPr>
        </p:nvSpPr>
        <p:spPr>
          <a:xfrm>
            <a:off x="10767227" y="4695077"/>
            <a:ext cx="56964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marL="0" indent="0"/>
            <a:r>
              <a:rPr lang="en"/>
              <a:t>Dataya əsaslanan qərarların qəbul edilməsi öz üstünlükləri və mənfi cəhətləri olan bir strategiyadır.</a:t>
            </a:r>
            <a:endParaRPr/>
          </a:p>
        </p:txBody>
      </p:sp>
      <p:sp>
        <p:nvSpPr>
          <p:cNvPr id="519" name="Google Shape;519;p36"/>
          <p:cNvSpPr/>
          <p:nvPr/>
        </p:nvSpPr>
        <p:spPr>
          <a:xfrm>
            <a:off x="1476414" y="1539368"/>
            <a:ext cx="1512600" cy="15126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520" name="Google Shape;520;p36"/>
          <p:cNvSpPr/>
          <p:nvPr/>
        </p:nvSpPr>
        <p:spPr>
          <a:xfrm>
            <a:off x="9131740" y="1539368"/>
            <a:ext cx="1512600" cy="15126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521" name="Google Shape;521;p36"/>
          <p:cNvSpPr/>
          <p:nvPr/>
        </p:nvSpPr>
        <p:spPr>
          <a:xfrm>
            <a:off x="1476438" y="4945692"/>
            <a:ext cx="1512600" cy="1512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522" name="Google Shape;522;p36"/>
          <p:cNvSpPr/>
          <p:nvPr/>
        </p:nvSpPr>
        <p:spPr>
          <a:xfrm>
            <a:off x="9131740" y="4945692"/>
            <a:ext cx="1512600" cy="15126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grpSp>
        <p:nvGrpSpPr>
          <p:cNvPr id="523" name="Google Shape;523;p36"/>
          <p:cNvGrpSpPr/>
          <p:nvPr/>
        </p:nvGrpSpPr>
        <p:grpSpPr>
          <a:xfrm>
            <a:off x="1709865" y="5218873"/>
            <a:ext cx="1045682" cy="966302"/>
            <a:chOff x="1063800" y="1818000"/>
            <a:chExt cx="493200" cy="455760"/>
          </a:xfrm>
        </p:grpSpPr>
        <p:sp>
          <p:nvSpPr>
            <p:cNvPr id="524" name="Google Shape;524;p36"/>
            <p:cNvSpPr/>
            <p:nvPr/>
          </p:nvSpPr>
          <p:spPr>
            <a:xfrm>
              <a:off x="1063800" y="1818000"/>
              <a:ext cx="493200" cy="455760"/>
            </a:xfrm>
            <a:custGeom>
              <a:avLst/>
              <a:gdLst/>
              <a:ahLst/>
              <a:cxnLst/>
              <a:rect l="l" t="t" r="r" b="b"/>
              <a:pathLst>
                <a:path w="1370" h="1266" extrusionOk="0">
                  <a:moveTo>
                    <a:pt x="1370" y="1056"/>
                  </a:moveTo>
                  <a:lnTo>
                    <a:pt x="1370" y="0"/>
                  </a:lnTo>
                  <a:lnTo>
                    <a:pt x="0" y="0"/>
                  </a:lnTo>
                  <a:lnTo>
                    <a:pt x="0" y="1056"/>
                  </a:lnTo>
                  <a:lnTo>
                    <a:pt x="511" y="1056"/>
                  </a:lnTo>
                  <a:lnTo>
                    <a:pt x="511" y="1146"/>
                  </a:lnTo>
                  <a:lnTo>
                    <a:pt x="511" y="1146"/>
                  </a:lnTo>
                  <a:cubicBezTo>
                    <a:pt x="511" y="1153"/>
                    <a:pt x="509" y="1160"/>
                    <a:pt x="506" y="1166"/>
                  </a:cubicBezTo>
                  <a:cubicBezTo>
                    <a:pt x="502" y="1172"/>
                    <a:pt x="497" y="1177"/>
                    <a:pt x="491" y="1181"/>
                  </a:cubicBezTo>
                  <a:cubicBezTo>
                    <a:pt x="485" y="1184"/>
                    <a:pt x="478" y="1186"/>
                    <a:pt x="471" y="1186"/>
                  </a:cubicBezTo>
                  <a:lnTo>
                    <a:pt x="308" y="1186"/>
                  </a:lnTo>
                  <a:lnTo>
                    <a:pt x="308" y="1266"/>
                  </a:lnTo>
                  <a:lnTo>
                    <a:pt x="1062" y="1266"/>
                  </a:lnTo>
                  <a:lnTo>
                    <a:pt x="1062" y="1186"/>
                  </a:lnTo>
                  <a:lnTo>
                    <a:pt x="899" y="1186"/>
                  </a:lnTo>
                  <a:lnTo>
                    <a:pt x="899" y="1186"/>
                  </a:lnTo>
                  <a:cubicBezTo>
                    <a:pt x="892" y="1186"/>
                    <a:pt x="885" y="1184"/>
                    <a:pt x="879" y="1181"/>
                  </a:cubicBezTo>
                  <a:cubicBezTo>
                    <a:pt x="873" y="1177"/>
                    <a:pt x="867" y="1172"/>
                    <a:pt x="864" y="1166"/>
                  </a:cubicBezTo>
                  <a:cubicBezTo>
                    <a:pt x="860" y="1160"/>
                    <a:pt x="859" y="1153"/>
                    <a:pt x="859" y="1146"/>
                  </a:cubicBezTo>
                  <a:lnTo>
                    <a:pt x="859" y="1056"/>
                  </a:lnTo>
                  <a:lnTo>
                    <a:pt x="1370" y="1056"/>
                  </a:lnTo>
                  <a:moveTo>
                    <a:pt x="81" y="80"/>
                  </a:moveTo>
                  <a:lnTo>
                    <a:pt x="1290" y="80"/>
                  </a:lnTo>
                  <a:lnTo>
                    <a:pt x="1290" y="816"/>
                  </a:lnTo>
                  <a:lnTo>
                    <a:pt x="81" y="816"/>
                  </a:lnTo>
                  <a:lnTo>
                    <a:pt x="81" y="80"/>
                  </a:lnTo>
                  <a:moveTo>
                    <a:pt x="585" y="1186"/>
                  </a:moveTo>
                  <a:lnTo>
                    <a:pt x="585" y="1186"/>
                  </a:lnTo>
                  <a:cubicBezTo>
                    <a:pt x="589" y="1173"/>
                    <a:pt x="591" y="1160"/>
                    <a:pt x="591" y="1146"/>
                  </a:cubicBezTo>
                  <a:lnTo>
                    <a:pt x="591" y="1146"/>
                  </a:lnTo>
                  <a:lnTo>
                    <a:pt x="591" y="1056"/>
                  </a:lnTo>
                  <a:lnTo>
                    <a:pt x="779" y="1056"/>
                  </a:lnTo>
                  <a:lnTo>
                    <a:pt x="779" y="1146"/>
                  </a:lnTo>
                  <a:lnTo>
                    <a:pt x="779" y="1146"/>
                  </a:lnTo>
                  <a:lnTo>
                    <a:pt x="779" y="1146"/>
                  </a:lnTo>
                  <a:cubicBezTo>
                    <a:pt x="779" y="1160"/>
                    <a:pt x="781" y="1173"/>
                    <a:pt x="786" y="1186"/>
                  </a:cubicBezTo>
                  <a:lnTo>
                    <a:pt x="585" y="1186"/>
                  </a:lnTo>
                  <a:moveTo>
                    <a:pt x="81" y="976"/>
                  </a:moveTo>
                  <a:lnTo>
                    <a:pt x="81" y="896"/>
                  </a:lnTo>
                  <a:lnTo>
                    <a:pt x="1290" y="896"/>
                  </a:lnTo>
                  <a:lnTo>
                    <a:pt x="1290" y="976"/>
                  </a:lnTo>
                  <a:lnTo>
                    <a:pt x="81" y="97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90000" rIns="180000" bIns="900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36"/>
            <p:cNvSpPr/>
            <p:nvPr/>
          </p:nvSpPr>
          <p:spPr>
            <a:xfrm>
              <a:off x="1207080" y="1875600"/>
              <a:ext cx="207000" cy="207000"/>
            </a:xfrm>
            <a:custGeom>
              <a:avLst/>
              <a:gdLst/>
              <a:ahLst/>
              <a:cxnLst/>
              <a:rect l="l" t="t" r="r" b="b"/>
              <a:pathLst>
                <a:path w="575" h="575" extrusionOk="0">
                  <a:moveTo>
                    <a:pt x="287" y="0"/>
                  </a:moveTo>
                  <a:cubicBezTo>
                    <a:pt x="128" y="0"/>
                    <a:pt x="0" y="129"/>
                    <a:pt x="0" y="288"/>
                  </a:cubicBezTo>
                  <a:cubicBezTo>
                    <a:pt x="0" y="446"/>
                    <a:pt x="128" y="575"/>
                    <a:pt x="287" y="575"/>
                  </a:cubicBezTo>
                  <a:cubicBezTo>
                    <a:pt x="445" y="575"/>
                    <a:pt x="575" y="446"/>
                    <a:pt x="575" y="288"/>
                  </a:cubicBezTo>
                  <a:cubicBezTo>
                    <a:pt x="575" y="129"/>
                    <a:pt x="446" y="0"/>
                    <a:pt x="287" y="0"/>
                  </a:cubicBezTo>
                  <a:moveTo>
                    <a:pt x="168" y="328"/>
                  </a:moveTo>
                  <a:cubicBezTo>
                    <a:pt x="171" y="382"/>
                    <a:pt x="179" y="431"/>
                    <a:pt x="192" y="472"/>
                  </a:cubicBezTo>
                  <a:cubicBezTo>
                    <a:pt x="189" y="470"/>
                    <a:pt x="186" y="469"/>
                    <a:pt x="184" y="467"/>
                  </a:cubicBezTo>
                  <a:cubicBezTo>
                    <a:pt x="152" y="449"/>
                    <a:pt x="126" y="423"/>
                    <a:pt x="108" y="391"/>
                  </a:cubicBezTo>
                  <a:cubicBezTo>
                    <a:pt x="96" y="372"/>
                    <a:pt x="88" y="350"/>
                    <a:pt x="84" y="328"/>
                  </a:cubicBezTo>
                  <a:lnTo>
                    <a:pt x="168" y="328"/>
                  </a:lnTo>
                  <a:moveTo>
                    <a:pt x="168" y="248"/>
                  </a:moveTo>
                  <a:lnTo>
                    <a:pt x="84" y="248"/>
                  </a:lnTo>
                  <a:cubicBezTo>
                    <a:pt x="88" y="225"/>
                    <a:pt x="96" y="204"/>
                    <a:pt x="108" y="184"/>
                  </a:cubicBezTo>
                  <a:cubicBezTo>
                    <a:pt x="126" y="153"/>
                    <a:pt x="152" y="127"/>
                    <a:pt x="184" y="108"/>
                  </a:cubicBezTo>
                  <a:cubicBezTo>
                    <a:pt x="186" y="107"/>
                    <a:pt x="189" y="105"/>
                    <a:pt x="192" y="104"/>
                  </a:cubicBezTo>
                  <a:cubicBezTo>
                    <a:pt x="179" y="144"/>
                    <a:pt x="171" y="194"/>
                    <a:pt x="168" y="248"/>
                  </a:cubicBezTo>
                  <a:moveTo>
                    <a:pt x="287" y="85"/>
                  </a:moveTo>
                  <a:cubicBezTo>
                    <a:pt x="293" y="93"/>
                    <a:pt x="302" y="110"/>
                    <a:pt x="310" y="141"/>
                  </a:cubicBezTo>
                  <a:cubicBezTo>
                    <a:pt x="318" y="171"/>
                    <a:pt x="323" y="208"/>
                    <a:pt x="325" y="248"/>
                  </a:cubicBezTo>
                  <a:lnTo>
                    <a:pt x="249" y="248"/>
                  </a:lnTo>
                  <a:cubicBezTo>
                    <a:pt x="254" y="159"/>
                    <a:pt x="274" y="103"/>
                    <a:pt x="287" y="85"/>
                  </a:cubicBezTo>
                  <a:moveTo>
                    <a:pt x="287" y="490"/>
                  </a:moveTo>
                  <a:cubicBezTo>
                    <a:pt x="281" y="482"/>
                    <a:pt x="272" y="465"/>
                    <a:pt x="264" y="435"/>
                  </a:cubicBezTo>
                  <a:cubicBezTo>
                    <a:pt x="256" y="404"/>
                    <a:pt x="251" y="367"/>
                    <a:pt x="249" y="328"/>
                  </a:cubicBezTo>
                  <a:lnTo>
                    <a:pt x="325" y="328"/>
                  </a:lnTo>
                  <a:cubicBezTo>
                    <a:pt x="321" y="417"/>
                    <a:pt x="300" y="472"/>
                    <a:pt x="287" y="490"/>
                  </a:cubicBezTo>
                  <a:moveTo>
                    <a:pt x="406" y="328"/>
                  </a:moveTo>
                  <a:lnTo>
                    <a:pt x="490" y="328"/>
                  </a:lnTo>
                  <a:cubicBezTo>
                    <a:pt x="486" y="350"/>
                    <a:pt x="478" y="372"/>
                    <a:pt x="467" y="391"/>
                  </a:cubicBezTo>
                  <a:cubicBezTo>
                    <a:pt x="448" y="423"/>
                    <a:pt x="422" y="449"/>
                    <a:pt x="390" y="467"/>
                  </a:cubicBezTo>
                  <a:cubicBezTo>
                    <a:pt x="388" y="469"/>
                    <a:pt x="385" y="470"/>
                    <a:pt x="383" y="472"/>
                  </a:cubicBezTo>
                  <a:cubicBezTo>
                    <a:pt x="395" y="431"/>
                    <a:pt x="403" y="382"/>
                    <a:pt x="406" y="328"/>
                  </a:cubicBezTo>
                  <a:moveTo>
                    <a:pt x="406" y="248"/>
                  </a:moveTo>
                  <a:cubicBezTo>
                    <a:pt x="403" y="194"/>
                    <a:pt x="395" y="144"/>
                    <a:pt x="383" y="104"/>
                  </a:cubicBezTo>
                  <a:cubicBezTo>
                    <a:pt x="385" y="105"/>
                    <a:pt x="388" y="107"/>
                    <a:pt x="390" y="108"/>
                  </a:cubicBezTo>
                  <a:cubicBezTo>
                    <a:pt x="422" y="127"/>
                    <a:pt x="448" y="152"/>
                    <a:pt x="467" y="184"/>
                  </a:cubicBezTo>
                  <a:cubicBezTo>
                    <a:pt x="478" y="203"/>
                    <a:pt x="486" y="225"/>
                    <a:pt x="490" y="248"/>
                  </a:cubicBezTo>
                  <a:lnTo>
                    <a:pt x="406" y="24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90000" rIns="180000" bIns="900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6" name="Google Shape;526;p36"/>
          <p:cNvGrpSpPr/>
          <p:nvPr/>
        </p:nvGrpSpPr>
        <p:grpSpPr>
          <a:xfrm>
            <a:off x="9510174" y="5179568"/>
            <a:ext cx="755640" cy="1044920"/>
            <a:chOff x="4323600" y="4158720"/>
            <a:chExt cx="356400" cy="492840"/>
          </a:xfrm>
        </p:grpSpPr>
        <p:sp>
          <p:nvSpPr>
            <p:cNvPr id="527" name="Google Shape;527;p36"/>
            <p:cNvSpPr/>
            <p:nvPr/>
          </p:nvSpPr>
          <p:spPr>
            <a:xfrm>
              <a:off x="4323600" y="4158720"/>
              <a:ext cx="356400" cy="492840"/>
            </a:xfrm>
            <a:custGeom>
              <a:avLst/>
              <a:gdLst/>
              <a:ahLst/>
              <a:cxnLst/>
              <a:rect l="l" t="t" r="r" b="b"/>
              <a:pathLst>
                <a:path w="990" h="1369" extrusionOk="0">
                  <a:moveTo>
                    <a:pt x="789" y="657"/>
                  </a:moveTo>
                  <a:lnTo>
                    <a:pt x="740" y="657"/>
                  </a:lnTo>
                  <a:cubicBezTo>
                    <a:pt x="749" y="646"/>
                    <a:pt x="757" y="634"/>
                    <a:pt x="764" y="622"/>
                  </a:cubicBezTo>
                  <a:cubicBezTo>
                    <a:pt x="792" y="575"/>
                    <a:pt x="806" y="522"/>
                    <a:pt x="806" y="467"/>
                  </a:cubicBezTo>
                  <a:lnTo>
                    <a:pt x="806" y="467"/>
                  </a:lnTo>
                  <a:lnTo>
                    <a:pt x="806" y="298"/>
                  </a:lnTo>
                  <a:cubicBezTo>
                    <a:pt x="816" y="286"/>
                    <a:pt x="825" y="274"/>
                    <a:pt x="832" y="260"/>
                  </a:cubicBezTo>
                  <a:cubicBezTo>
                    <a:pt x="854" y="223"/>
                    <a:pt x="865" y="180"/>
                    <a:pt x="865" y="136"/>
                  </a:cubicBezTo>
                  <a:lnTo>
                    <a:pt x="865" y="136"/>
                  </a:lnTo>
                  <a:lnTo>
                    <a:pt x="865" y="0"/>
                  </a:lnTo>
                  <a:lnTo>
                    <a:pt x="302" y="0"/>
                  </a:lnTo>
                  <a:cubicBezTo>
                    <a:pt x="282" y="0"/>
                    <a:pt x="261" y="5"/>
                    <a:pt x="243" y="16"/>
                  </a:cubicBezTo>
                  <a:cubicBezTo>
                    <a:pt x="225" y="26"/>
                    <a:pt x="210" y="41"/>
                    <a:pt x="200" y="59"/>
                  </a:cubicBezTo>
                  <a:cubicBezTo>
                    <a:pt x="190" y="77"/>
                    <a:pt x="184" y="97"/>
                    <a:pt x="184" y="118"/>
                  </a:cubicBezTo>
                  <a:lnTo>
                    <a:pt x="184" y="467"/>
                  </a:lnTo>
                  <a:lnTo>
                    <a:pt x="184" y="467"/>
                  </a:lnTo>
                  <a:cubicBezTo>
                    <a:pt x="184" y="522"/>
                    <a:pt x="197" y="575"/>
                    <a:pt x="225" y="622"/>
                  </a:cubicBezTo>
                  <a:cubicBezTo>
                    <a:pt x="232" y="634"/>
                    <a:pt x="241" y="646"/>
                    <a:pt x="249" y="657"/>
                  </a:cubicBezTo>
                  <a:lnTo>
                    <a:pt x="201" y="657"/>
                  </a:lnTo>
                  <a:cubicBezTo>
                    <a:pt x="166" y="657"/>
                    <a:pt x="131" y="667"/>
                    <a:pt x="101" y="684"/>
                  </a:cubicBezTo>
                  <a:cubicBezTo>
                    <a:pt x="70" y="702"/>
                    <a:pt x="45" y="727"/>
                    <a:pt x="27" y="758"/>
                  </a:cubicBezTo>
                  <a:cubicBezTo>
                    <a:pt x="10" y="788"/>
                    <a:pt x="0" y="823"/>
                    <a:pt x="0" y="858"/>
                  </a:cubicBezTo>
                  <a:lnTo>
                    <a:pt x="0" y="1369"/>
                  </a:lnTo>
                  <a:lnTo>
                    <a:pt x="80" y="1369"/>
                  </a:lnTo>
                  <a:lnTo>
                    <a:pt x="80" y="858"/>
                  </a:lnTo>
                  <a:cubicBezTo>
                    <a:pt x="80" y="837"/>
                    <a:pt x="86" y="816"/>
                    <a:pt x="97" y="798"/>
                  </a:cubicBezTo>
                  <a:cubicBezTo>
                    <a:pt x="107" y="780"/>
                    <a:pt x="122" y="764"/>
                    <a:pt x="141" y="754"/>
                  </a:cubicBezTo>
                  <a:cubicBezTo>
                    <a:pt x="159" y="743"/>
                    <a:pt x="180" y="738"/>
                    <a:pt x="201" y="738"/>
                  </a:cubicBezTo>
                  <a:lnTo>
                    <a:pt x="342" y="738"/>
                  </a:lnTo>
                  <a:cubicBezTo>
                    <a:pt x="389" y="764"/>
                    <a:pt x="441" y="778"/>
                    <a:pt x="495" y="778"/>
                  </a:cubicBezTo>
                  <a:cubicBezTo>
                    <a:pt x="548" y="778"/>
                    <a:pt x="601" y="764"/>
                    <a:pt x="647" y="738"/>
                  </a:cubicBezTo>
                  <a:lnTo>
                    <a:pt x="789" y="738"/>
                  </a:lnTo>
                  <a:cubicBezTo>
                    <a:pt x="810" y="738"/>
                    <a:pt x="831" y="743"/>
                    <a:pt x="849" y="754"/>
                  </a:cubicBezTo>
                  <a:cubicBezTo>
                    <a:pt x="867" y="764"/>
                    <a:pt x="883" y="780"/>
                    <a:pt x="893" y="798"/>
                  </a:cubicBezTo>
                  <a:cubicBezTo>
                    <a:pt x="904" y="816"/>
                    <a:pt x="909" y="837"/>
                    <a:pt x="909" y="858"/>
                  </a:cubicBezTo>
                  <a:lnTo>
                    <a:pt x="909" y="1369"/>
                  </a:lnTo>
                  <a:lnTo>
                    <a:pt x="990" y="1369"/>
                  </a:lnTo>
                  <a:lnTo>
                    <a:pt x="990" y="858"/>
                  </a:lnTo>
                  <a:cubicBezTo>
                    <a:pt x="990" y="823"/>
                    <a:pt x="980" y="788"/>
                    <a:pt x="963" y="758"/>
                  </a:cubicBezTo>
                  <a:cubicBezTo>
                    <a:pt x="945" y="727"/>
                    <a:pt x="920" y="702"/>
                    <a:pt x="889" y="684"/>
                  </a:cubicBezTo>
                  <a:cubicBezTo>
                    <a:pt x="859" y="667"/>
                    <a:pt x="824" y="658"/>
                    <a:pt x="789" y="657"/>
                  </a:cubicBezTo>
                  <a:moveTo>
                    <a:pt x="726" y="467"/>
                  </a:moveTo>
                  <a:cubicBezTo>
                    <a:pt x="726" y="594"/>
                    <a:pt x="622" y="698"/>
                    <a:pt x="495" y="698"/>
                  </a:cubicBezTo>
                  <a:cubicBezTo>
                    <a:pt x="368" y="698"/>
                    <a:pt x="264" y="594"/>
                    <a:pt x="264" y="467"/>
                  </a:cubicBezTo>
                  <a:lnTo>
                    <a:pt x="264" y="379"/>
                  </a:lnTo>
                  <a:cubicBezTo>
                    <a:pt x="277" y="383"/>
                    <a:pt x="289" y="385"/>
                    <a:pt x="302" y="385"/>
                  </a:cubicBezTo>
                  <a:lnTo>
                    <a:pt x="302" y="385"/>
                  </a:lnTo>
                  <a:lnTo>
                    <a:pt x="616" y="385"/>
                  </a:lnTo>
                  <a:cubicBezTo>
                    <a:pt x="617" y="385"/>
                    <a:pt x="617" y="385"/>
                    <a:pt x="617" y="385"/>
                  </a:cubicBezTo>
                  <a:cubicBezTo>
                    <a:pt x="654" y="385"/>
                    <a:pt x="692" y="377"/>
                    <a:pt x="726" y="360"/>
                  </a:cubicBezTo>
                  <a:lnTo>
                    <a:pt x="726" y="467"/>
                  </a:lnTo>
                  <a:moveTo>
                    <a:pt x="616" y="305"/>
                  </a:moveTo>
                  <a:lnTo>
                    <a:pt x="302" y="305"/>
                  </a:lnTo>
                  <a:cubicBezTo>
                    <a:pt x="296" y="305"/>
                    <a:pt x="289" y="303"/>
                    <a:pt x="283" y="300"/>
                  </a:cubicBezTo>
                  <a:cubicBezTo>
                    <a:pt x="278" y="296"/>
                    <a:pt x="273" y="292"/>
                    <a:pt x="269" y="286"/>
                  </a:cubicBezTo>
                  <a:cubicBezTo>
                    <a:pt x="266" y="280"/>
                    <a:pt x="264" y="273"/>
                    <a:pt x="264" y="267"/>
                  </a:cubicBezTo>
                  <a:lnTo>
                    <a:pt x="264" y="118"/>
                  </a:lnTo>
                  <a:cubicBezTo>
                    <a:pt x="264" y="111"/>
                    <a:pt x="266" y="105"/>
                    <a:pt x="269" y="99"/>
                  </a:cubicBezTo>
                  <a:cubicBezTo>
                    <a:pt x="273" y="93"/>
                    <a:pt x="278" y="88"/>
                    <a:pt x="283" y="85"/>
                  </a:cubicBezTo>
                  <a:cubicBezTo>
                    <a:pt x="289" y="82"/>
                    <a:pt x="296" y="80"/>
                    <a:pt x="302" y="80"/>
                  </a:cubicBezTo>
                  <a:lnTo>
                    <a:pt x="785" y="80"/>
                  </a:lnTo>
                  <a:lnTo>
                    <a:pt x="785" y="136"/>
                  </a:lnTo>
                  <a:cubicBezTo>
                    <a:pt x="785" y="166"/>
                    <a:pt x="777" y="195"/>
                    <a:pt x="763" y="221"/>
                  </a:cubicBezTo>
                  <a:cubicBezTo>
                    <a:pt x="748" y="246"/>
                    <a:pt x="726" y="268"/>
                    <a:pt x="701" y="282"/>
                  </a:cubicBezTo>
                  <a:cubicBezTo>
                    <a:pt x="675" y="297"/>
                    <a:pt x="646" y="305"/>
                    <a:pt x="616" y="3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90000" rIns="180000" bIns="900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36"/>
            <p:cNvSpPr/>
            <p:nvPr/>
          </p:nvSpPr>
          <p:spPr>
            <a:xfrm>
              <a:off x="4447800" y="4326840"/>
              <a:ext cx="108000" cy="53640"/>
            </a:xfrm>
            <a:custGeom>
              <a:avLst/>
              <a:gdLst/>
              <a:ahLst/>
              <a:cxnLst/>
              <a:rect l="l" t="t" r="r" b="b"/>
              <a:pathLst>
                <a:path w="300" h="149" extrusionOk="0">
                  <a:moveTo>
                    <a:pt x="150" y="70"/>
                  </a:moveTo>
                  <a:lnTo>
                    <a:pt x="150" y="70"/>
                  </a:lnTo>
                  <a:cubicBezTo>
                    <a:pt x="138" y="70"/>
                    <a:pt x="126" y="67"/>
                    <a:pt x="115" y="61"/>
                  </a:cubicBezTo>
                  <a:cubicBezTo>
                    <a:pt x="104" y="55"/>
                    <a:pt x="95" y="46"/>
                    <a:pt x="89" y="35"/>
                  </a:cubicBezTo>
                  <a:cubicBezTo>
                    <a:pt x="83" y="24"/>
                    <a:pt x="80" y="12"/>
                    <a:pt x="80" y="0"/>
                  </a:cubicBezTo>
                  <a:lnTo>
                    <a:pt x="0" y="0"/>
                  </a:lnTo>
                  <a:lnTo>
                    <a:pt x="0" y="0"/>
                  </a:lnTo>
                  <a:cubicBezTo>
                    <a:pt x="0" y="26"/>
                    <a:pt x="6" y="51"/>
                    <a:pt x="20" y="74"/>
                  </a:cubicBezTo>
                  <a:cubicBezTo>
                    <a:pt x="32" y="96"/>
                    <a:pt x="52" y="116"/>
                    <a:pt x="75" y="129"/>
                  </a:cubicBezTo>
                  <a:cubicBezTo>
                    <a:pt x="98" y="143"/>
                    <a:pt x="124" y="149"/>
                    <a:pt x="150" y="149"/>
                  </a:cubicBezTo>
                  <a:cubicBezTo>
                    <a:pt x="176" y="149"/>
                    <a:pt x="202" y="143"/>
                    <a:pt x="225" y="129"/>
                  </a:cubicBezTo>
                  <a:cubicBezTo>
                    <a:pt x="248" y="116"/>
                    <a:pt x="267" y="96"/>
                    <a:pt x="280" y="74"/>
                  </a:cubicBezTo>
                  <a:cubicBezTo>
                    <a:pt x="293" y="51"/>
                    <a:pt x="300" y="26"/>
                    <a:pt x="300" y="0"/>
                  </a:cubicBezTo>
                  <a:lnTo>
                    <a:pt x="220" y="0"/>
                  </a:lnTo>
                  <a:lnTo>
                    <a:pt x="220" y="0"/>
                  </a:lnTo>
                  <a:cubicBezTo>
                    <a:pt x="220" y="12"/>
                    <a:pt x="217" y="24"/>
                    <a:pt x="211" y="35"/>
                  </a:cubicBezTo>
                  <a:cubicBezTo>
                    <a:pt x="205" y="46"/>
                    <a:pt x="196" y="55"/>
                    <a:pt x="185" y="61"/>
                  </a:cubicBezTo>
                  <a:cubicBezTo>
                    <a:pt x="174" y="67"/>
                    <a:pt x="162" y="70"/>
                    <a:pt x="150" y="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17250" rIns="180000" bIns="1725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36"/>
            <p:cNvSpPr/>
            <p:nvPr/>
          </p:nvSpPr>
          <p:spPr>
            <a:xfrm>
              <a:off x="4497120" y="4458240"/>
              <a:ext cx="124920" cy="115200"/>
            </a:xfrm>
            <a:custGeom>
              <a:avLst/>
              <a:gdLst/>
              <a:ahLst/>
              <a:cxnLst/>
              <a:rect l="l" t="t" r="r" b="b"/>
              <a:pathLst>
                <a:path w="347" h="320" extrusionOk="0">
                  <a:moveTo>
                    <a:pt x="214" y="0"/>
                  </a:moveTo>
                  <a:lnTo>
                    <a:pt x="133" y="0"/>
                  </a:lnTo>
                  <a:lnTo>
                    <a:pt x="133" y="66"/>
                  </a:lnTo>
                  <a:lnTo>
                    <a:pt x="0" y="66"/>
                  </a:lnTo>
                  <a:lnTo>
                    <a:pt x="0" y="320"/>
                  </a:lnTo>
                  <a:lnTo>
                    <a:pt x="347" y="320"/>
                  </a:lnTo>
                  <a:lnTo>
                    <a:pt x="347" y="66"/>
                  </a:lnTo>
                  <a:lnTo>
                    <a:pt x="214" y="66"/>
                  </a:lnTo>
                  <a:lnTo>
                    <a:pt x="214" y="0"/>
                  </a:lnTo>
                  <a:moveTo>
                    <a:pt x="267" y="146"/>
                  </a:moveTo>
                  <a:lnTo>
                    <a:pt x="267" y="240"/>
                  </a:lnTo>
                  <a:lnTo>
                    <a:pt x="80" y="240"/>
                  </a:lnTo>
                  <a:lnTo>
                    <a:pt x="80" y="146"/>
                  </a:lnTo>
                  <a:lnTo>
                    <a:pt x="267" y="1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90000" rIns="180000" bIns="900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6"/>
            <p:cNvSpPr/>
            <p:nvPr/>
          </p:nvSpPr>
          <p:spPr>
            <a:xfrm>
              <a:off x="4381560" y="4602600"/>
              <a:ext cx="28800" cy="48960"/>
            </a:xfrm>
            <a:custGeom>
              <a:avLst/>
              <a:gdLst/>
              <a:ahLst/>
              <a:cxnLst/>
              <a:rect l="l" t="t" r="r" b="b"/>
              <a:pathLst>
                <a:path w="80" h="136" extrusionOk="0">
                  <a:moveTo>
                    <a:pt x="0" y="0"/>
                  </a:moveTo>
                  <a:lnTo>
                    <a:pt x="80" y="0"/>
                  </a:lnTo>
                  <a:lnTo>
                    <a:pt x="80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7900" rIns="180000" bIns="79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4593240" y="4602600"/>
              <a:ext cx="28800" cy="48960"/>
            </a:xfrm>
            <a:custGeom>
              <a:avLst/>
              <a:gdLst/>
              <a:ahLst/>
              <a:cxnLst/>
              <a:rect l="l" t="t" r="r" b="b"/>
              <a:pathLst>
                <a:path w="80" h="136" extrusionOk="0">
                  <a:moveTo>
                    <a:pt x="0" y="0"/>
                  </a:moveTo>
                  <a:lnTo>
                    <a:pt x="80" y="0"/>
                  </a:lnTo>
                  <a:lnTo>
                    <a:pt x="80" y="136"/>
                  </a:lnTo>
                  <a:lnTo>
                    <a:pt x="0" y="1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0000" tIns="7900" rIns="180000" bIns="7900" anchor="ctr" anchorCtr="1">
              <a:noAutofit/>
            </a:bodyPr>
            <a:lstStyle/>
            <a:p>
              <a:pPr>
                <a:buClr>
                  <a:srgbClr val="000000"/>
                </a:buClr>
                <a:buSzPts val="1800"/>
              </a:pPr>
              <a:endParaRPr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32" name="Google Shape;532;p36" descr="A black background with a black squar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2310" y="1908072"/>
            <a:ext cx="858216" cy="858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533" name="Google Shape;533;p36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87827" y="1746935"/>
            <a:ext cx="1180490" cy="11804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4" name="Google Shape;534;p36"/>
          <p:cNvCxnSpPr/>
          <p:nvPr/>
        </p:nvCxnSpPr>
        <p:spPr>
          <a:xfrm>
            <a:off x="0" y="9001176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35" name="Google Shape;535;p36" descr="A blue and black logo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31955" y="8867105"/>
            <a:ext cx="2281102" cy="1611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6C3DB34C-EA5B-F6A8-D990-96FC8190A2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18741"/>
            <a:ext cx="8915400" cy="8915400"/>
          </a:xfrm>
          <a:prstGeom prst="rect">
            <a:avLst/>
          </a:prstGeom>
        </p:spPr>
      </p:pic>
      <p:sp>
        <p:nvSpPr>
          <p:cNvPr id="354" name="Google Shape;354;p26"/>
          <p:cNvSpPr txBox="1">
            <a:spLocks noGrp="1"/>
          </p:cNvSpPr>
          <p:nvPr>
            <p:ph type="title"/>
          </p:nvPr>
        </p:nvSpPr>
        <p:spPr>
          <a:xfrm>
            <a:off x="9491" y="3222423"/>
            <a:ext cx="11322122" cy="1124201"/>
          </a:xfrm>
          <a:prstGeom prst="rect">
            <a:avLst/>
          </a:prstGeom>
          <a:solidFill>
            <a:srgbClr val="FDE7C8"/>
          </a:solidFill>
          <a:ln>
            <a:noFill/>
          </a:ln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pPr algn="l"/>
            <a:r>
              <a:rPr lang="en" sz="4000" dirty="0"/>
              <a:t>Şirkətlərin yalnız 50%-i öz datalarına etibar edir</a:t>
            </a:r>
            <a:endParaRPr sz="4000" dirty="0"/>
          </a:p>
        </p:txBody>
      </p:sp>
      <p:sp>
        <p:nvSpPr>
          <p:cNvPr id="355" name="Google Shape;355;p26"/>
          <p:cNvSpPr txBox="1">
            <a:spLocks noGrp="1"/>
          </p:cNvSpPr>
          <p:nvPr>
            <p:ph type="title"/>
          </p:nvPr>
        </p:nvSpPr>
        <p:spPr>
          <a:xfrm>
            <a:off x="-70278" y="5940376"/>
            <a:ext cx="15720044" cy="1124201"/>
          </a:xfrm>
          <a:prstGeom prst="rect">
            <a:avLst/>
          </a:prstGeom>
          <a:solidFill>
            <a:srgbClr val="FDE7C8"/>
          </a:solidFill>
          <a:ln>
            <a:noFill/>
          </a:ln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pPr algn="l"/>
            <a:r>
              <a:rPr lang="en" sz="3600"/>
              <a:t>95% şirkət isə qərar vermə zamanı datanın «keyfiyyətsizliyindən» şikayət edir</a:t>
            </a:r>
            <a:endParaRPr sz="3600"/>
          </a:p>
        </p:txBody>
      </p:sp>
      <p:cxnSp>
        <p:nvCxnSpPr>
          <p:cNvPr id="356" name="Google Shape;356;p26"/>
          <p:cNvCxnSpPr/>
          <p:nvPr/>
        </p:nvCxnSpPr>
        <p:spPr>
          <a:xfrm>
            <a:off x="0" y="9001176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7" name="Google Shape;357;p26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331955" y="8867105"/>
            <a:ext cx="2281102" cy="1611942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6"/>
          <p:cNvSpPr/>
          <p:nvPr/>
        </p:nvSpPr>
        <p:spPr>
          <a:xfrm>
            <a:off x="-70294" y="878300"/>
            <a:ext cx="14578200" cy="8004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/>
          <a:p>
            <a:r>
              <a:rPr lang="en" sz="4000" b="1" dirty="0">
                <a:latin typeface="Calibri"/>
                <a:ea typeface="Calibri"/>
                <a:cs typeface="Calibri"/>
                <a:sym typeface="Calibri"/>
              </a:rPr>
              <a:t>“Global Data Management Report 2019 “-a görə:</a:t>
            </a:r>
            <a:endParaRPr sz="4000" b="1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540;p37">
            <a:extLst>
              <a:ext uri="{FF2B5EF4-FFF2-40B4-BE49-F238E27FC236}">
                <a16:creationId xmlns:a16="http://schemas.microsoft.com/office/drawing/2014/main" id="{42546D28-BA37-8BDE-BC4E-79263AD45AAE}"/>
              </a:ext>
            </a:extLst>
          </p:cNvPr>
          <p:cNvSpPr/>
          <p:nvPr/>
        </p:nvSpPr>
        <p:spPr>
          <a:xfrm>
            <a:off x="0" y="2"/>
            <a:ext cx="18288000" cy="15580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541;p37">
            <a:extLst>
              <a:ext uri="{FF2B5EF4-FFF2-40B4-BE49-F238E27FC236}">
                <a16:creationId xmlns:a16="http://schemas.microsoft.com/office/drawing/2014/main" id="{144036B6-3D4C-F80B-D774-DD5ABB6D00A7}"/>
              </a:ext>
            </a:extLst>
          </p:cNvPr>
          <p:cNvSpPr txBox="1">
            <a:spLocks/>
          </p:cNvSpPr>
          <p:nvPr/>
        </p:nvSpPr>
        <p:spPr>
          <a:xfrm>
            <a:off x="872216" y="206316"/>
            <a:ext cx="154080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SzPts val="3300"/>
            </a:pPr>
            <a:r>
              <a:rPr lang="en-US"/>
              <a:t>Data-driven prosess</a:t>
            </a:r>
            <a:endParaRPr lang="en-US" dirty="0"/>
          </a:p>
        </p:txBody>
      </p:sp>
      <p:sp>
        <p:nvSpPr>
          <p:cNvPr id="88" name="Google Shape;544;p37">
            <a:extLst>
              <a:ext uri="{FF2B5EF4-FFF2-40B4-BE49-F238E27FC236}">
                <a16:creationId xmlns:a16="http://schemas.microsoft.com/office/drawing/2014/main" id="{5D698837-1B84-EF76-02E3-AD44EF8EEB8D}"/>
              </a:ext>
            </a:extLst>
          </p:cNvPr>
          <p:cNvSpPr/>
          <p:nvPr/>
        </p:nvSpPr>
        <p:spPr>
          <a:xfrm>
            <a:off x="3745174" y="2067769"/>
            <a:ext cx="3275356" cy="1705510"/>
          </a:xfrm>
          <a:prstGeom prst="rect">
            <a:avLst/>
          </a:prstGeom>
          <a:solidFill>
            <a:srgbClr val="FEF3E3"/>
          </a:solidFill>
          <a:ln w="25400" cap="flat" cmpd="sng">
            <a:solidFill>
              <a:srgbClr val="FEF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toplanması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545;p37">
            <a:extLst>
              <a:ext uri="{FF2B5EF4-FFF2-40B4-BE49-F238E27FC236}">
                <a16:creationId xmlns:a16="http://schemas.microsoft.com/office/drawing/2014/main" id="{14EAE3C4-A74F-C494-5AF2-72B92E392E8E}"/>
              </a:ext>
            </a:extLst>
          </p:cNvPr>
          <p:cNvSpPr/>
          <p:nvPr/>
        </p:nvSpPr>
        <p:spPr>
          <a:xfrm flipH="1">
            <a:off x="4799192" y="3551022"/>
            <a:ext cx="116732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2800">
                <a:solidFill>
                  <a:srgbClr val="000000"/>
                </a:solidFill>
                <a:latin typeface="Mulish Medium"/>
                <a:ea typeface="Mulish Medium"/>
                <a:cs typeface="Mulish Medium"/>
                <a:sym typeface="Mulish Medium"/>
              </a:rPr>
              <a:t>2</a:t>
            </a: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0" name="Google Shape;546;p37">
            <a:extLst>
              <a:ext uri="{FF2B5EF4-FFF2-40B4-BE49-F238E27FC236}">
                <a16:creationId xmlns:a16="http://schemas.microsoft.com/office/drawing/2014/main" id="{FCFECF06-57B4-9B05-B7BE-9EB19A7C5CF0}"/>
              </a:ext>
            </a:extLst>
          </p:cNvPr>
          <p:cNvSpPr/>
          <p:nvPr/>
        </p:nvSpPr>
        <p:spPr>
          <a:xfrm>
            <a:off x="7522198" y="2067769"/>
            <a:ext cx="3275356" cy="1705510"/>
          </a:xfrm>
          <a:prstGeom prst="rect">
            <a:avLst/>
          </a:prstGeom>
          <a:solidFill>
            <a:srgbClr val="FEF3E3"/>
          </a:solidFill>
          <a:ln w="25400" cap="flat" cmpd="sng">
            <a:solidFill>
              <a:srgbClr val="FEF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analiz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547;p37">
            <a:extLst>
              <a:ext uri="{FF2B5EF4-FFF2-40B4-BE49-F238E27FC236}">
                <a16:creationId xmlns:a16="http://schemas.microsoft.com/office/drawing/2014/main" id="{4A93CACC-3EA3-838A-783A-45BBA3143070}"/>
              </a:ext>
            </a:extLst>
          </p:cNvPr>
          <p:cNvSpPr/>
          <p:nvPr/>
        </p:nvSpPr>
        <p:spPr>
          <a:xfrm flipH="1">
            <a:off x="8576216" y="3551022"/>
            <a:ext cx="116732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2800">
                <a:solidFill>
                  <a:srgbClr val="000000"/>
                </a:solidFill>
                <a:latin typeface="Mulish Medium"/>
                <a:ea typeface="Mulish Medium"/>
                <a:cs typeface="Mulish Medium"/>
                <a:sym typeface="Mulish Medium"/>
              </a:rPr>
              <a:t>3</a:t>
            </a: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2" name="Google Shape;548;p37">
            <a:extLst>
              <a:ext uri="{FF2B5EF4-FFF2-40B4-BE49-F238E27FC236}">
                <a16:creationId xmlns:a16="http://schemas.microsoft.com/office/drawing/2014/main" id="{3BF410C3-CA18-45BF-272E-67C739AA8D0C}"/>
              </a:ext>
            </a:extLst>
          </p:cNvPr>
          <p:cNvSpPr/>
          <p:nvPr/>
        </p:nvSpPr>
        <p:spPr>
          <a:xfrm>
            <a:off x="11299222" y="2067769"/>
            <a:ext cx="3275356" cy="1705510"/>
          </a:xfrm>
          <a:prstGeom prst="rect">
            <a:avLst/>
          </a:prstGeom>
          <a:solidFill>
            <a:srgbClr val="FEF3E3"/>
          </a:solidFill>
          <a:ln w="25400" cap="flat" cmpd="sng">
            <a:solidFill>
              <a:srgbClr val="FEF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Kommunikasiyanın təşkili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549;p37">
            <a:extLst>
              <a:ext uri="{FF2B5EF4-FFF2-40B4-BE49-F238E27FC236}">
                <a16:creationId xmlns:a16="http://schemas.microsoft.com/office/drawing/2014/main" id="{F9B722B7-3F00-DB52-B544-7D24AB3B4707}"/>
              </a:ext>
            </a:extLst>
          </p:cNvPr>
          <p:cNvSpPr/>
          <p:nvPr/>
        </p:nvSpPr>
        <p:spPr>
          <a:xfrm flipH="1">
            <a:off x="12353240" y="3551022"/>
            <a:ext cx="116732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2800">
                <a:solidFill>
                  <a:srgbClr val="000000"/>
                </a:solidFill>
                <a:latin typeface="Mulish Medium"/>
                <a:ea typeface="Mulish Medium"/>
                <a:cs typeface="Mulish Medium"/>
                <a:sym typeface="Mulish Medium"/>
              </a:rPr>
              <a:t>4</a:t>
            </a: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4" name="Google Shape;550;p37">
            <a:extLst>
              <a:ext uri="{FF2B5EF4-FFF2-40B4-BE49-F238E27FC236}">
                <a16:creationId xmlns:a16="http://schemas.microsoft.com/office/drawing/2014/main" id="{9D8DF44A-278A-0713-500C-4A17D704806C}"/>
              </a:ext>
            </a:extLst>
          </p:cNvPr>
          <p:cNvSpPr/>
          <p:nvPr/>
        </p:nvSpPr>
        <p:spPr>
          <a:xfrm>
            <a:off x="15076246" y="2067769"/>
            <a:ext cx="3275356" cy="1705510"/>
          </a:xfrm>
          <a:prstGeom prst="rect">
            <a:avLst/>
          </a:prstGeom>
          <a:solidFill>
            <a:srgbClr val="FEF3E3"/>
          </a:solidFill>
          <a:ln w="25400" cap="flat" cmpd="sng">
            <a:solidFill>
              <a:srgbClr val="FEF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Hərəkət və əks əlaqə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551;p37">
            <a:extLst>
              <a:ext uri="{FF2B5EF4-FFF2-40B4-BE49-F238E27FC236}">
                <a16:creationId xmlns:a16="http://schemas.microsoft.com/office/drawing/2014/main" id="{16B7DDBA-423B-7E03-CA64-BE751878B4AD}"/>
              </a:ext>
            </a:extLst>
          </p:cNvPr>
          <p:cNvSpPr/>
          <p:nvPr/>
        </p:nvSpPr>
        <p:spPr>
          <a:xfrm flipH="1">
            <a:off x="16130264" y="3551022"/>
            <a:ext cx="116732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2800">
                <a:solidFill>
                  <a:srgbClr val="000000"/>
                </a:solidFill>
                <a:latin typeface="Mulish Medium"/>
                <a:ea typeface="Mulish Medium"/>
                <a:cs typeface="Mulish Medium"/>
                <a:sym typeface="Mulish Medium"/>
              </a:rPr>
              <a:t>5</a:t>
            </a: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cxnSp>
        <p:nvCxnSpPr>
          <p:cNvPr id="96" name="Google Shape;552;p37">
            <a:extLst>
              <a:ext uri="{FF2B5EF4-FFF2-40B4-BE49-F238E27FC236}">
                <a16:creationId xmlns:a16="http://schemas.microsoft.com/office/drawing/2014/main" id="{16F29A0B-9B3E-0301-6175-5072B75DE1F7}"/>
              </a:ext>
            </a:extLst>
          </p:cNvPr>
          <p:cNvCxnSpPr>
            <a:endCxn id="88" idx="1"/>
          </p:cNvCxnSpPr>
          <p:nvPr/>
        </p:nvCxnSpPr>
        <p:spPr>
          <a:xfrm>
            <a:off x="3243506" y="2920524"/>
            <a:ext cx="501600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7" name="Google Shape;553;p37">
            <a:extLst>
              <a:ext uri="{FF2B5EF4-FFF2-40B4-BE49-F238E27FC236}">
                <a16:creationId xmlns:a16="http://schemas.microsoft.com/office/drawing/2014/main" id="{B70B8444-613C-0EC2-9C0C-179450787E45}"/>
              </a:ext>
            </a:extLst>
          </p:cNvPr>
          <p:cNvCxnSpPr/>
          <p:nvPr/>
        </p:nvCxnSpPr>
        <p:spPr>
          <a:xfrm>
            <a:off x="7020530" y="2900442"/>
            <a:ext cx="501668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8" name="Google Shape;554;p37">
            <a:extLst>
              <a:ext uri="{FF2B5EF4-FFF2-40B4-BE49-F238E27FC236}">
                <a16:creationId xmlns:a16="http://schemas.microsoft.com/office/drawing/2014/main" id="{98D241D2-C00A-D92C-F3FA-F495B957B9D7}"/>
              </a:ext>
            </a:extLst>
          </p:cNvPr>
          <p:cNvCxnSpPr/>
          <p:nvPr/>
        </p:nvCxnSpPr>
        <p:spPr>
          <a:xfrm>
            <a:off x="10797554" y="2894216"/>
            <a:ext cx="501668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9" name="Google Shape;555;p37">
            <a:extLst>
              <a:ext uri="{FF2B5EF4-FFF2-40B4-BE49-F238E27FC236}">
                <a16:creationId xmlns:a16="http://schemas.microsoft.com/office/drawing/2014/main" id="{DFDD62FD-FA51-6C3E-26AE-F569B4D37960}"/>
              </a:ext>
            </a:extLst>
          </p:cNvPr>
          <p:cNvCxnSpPr/>
          <p:nvPr/>
        </p:nvCxnSpPr>
        <p:spPr>
          <a:xfrm>
            <a:off x="14574578" y="2894216"/>
            <a:ext cx="501668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0" name="Google Shape;557;p37">
            <a:extLst>
              <a:ext uri="{FF2B5EF4-FFF2-40B4-BE49-F238E27FC236}">
                <a16:creationId xmlns:a16="http://schemas.microsoft.com/office/drawing/2014/main" id="{2048D382-F665-7A5F-927B-03F2F10674E7}"/>
              </a:ext>
            </a:extLst>
          </p:cNvPr>
          <p:cNvCxnSpPr/>
          <p:nvPr/>
        </p:nvCxnSpPr>
        <p:spPr>
          <a:xfrm>
            <a:off x="3285630" y="4614872"/>
            <a:ext cx="65400" cy="64800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1" name="Google Shape;558;p37">
            <a:extLst>
              <a:ext uri="{FF2B5EF4-FFF2-40B4-BE49-F238E27FC236}">
                <a16:creationId xmlns:a16="http://schemas.microsoft.com/office/drawing/2014/main" id="{D05008CD-A947-0E37-F6B2-A066D45CE211}"/>
              </a:ext>
            </a:extLst>
          </p:cNvPr>
          <p:cNvCxnSpPr/>
          <p:nvPr/>
        </p:nvCxnSpPr>
        <p:spPr>
          <a:xfrm>
            <a:off x="3546270" y="4524624"/>
            <a:ext cx="0" cy="74648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2" name="Google Shape;559;p37">
            <a:extLst>
              <a:ext uri="{FF2B5EF4-FFF2-40B4-BE49-F238E27FC236}">
                <a16:creationId xmlns:a16="http://schemas.microsoft.com/office/drawing/2014/main" id="{93D280FE-7CE0-E6AA-72DC-D43E4A1790D4}"/>
              </a:ext>
            </a:extLst>
          </p:cNvPr>
          <p:cNvCxnSpPr/>
          <p:nvPr/>
        </p:nvCxnSpPr>
        <p:spPr>
          <a:xfrm flipH="1">
            <a:off x="3742230" y="4614872"/>
            <a:ext cx="65400" cy="64800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3" name="Google Shape;509;p35">
            <a:extLst>
              <a:ext uri="{FF2B5EF4-FFF2-40B4-BE49-F238E27FC236}">
                <a16:creationId xmlns:a16="http://schemas.microsoft.com/office/drawing/2014/main" id="{5F474431-4BC1-3896-88FE-98862032D555}"/>
              </a:ext>
            </a:extLst>
          </p:cNvPr>
          <p:cNvCxnSpPr/>
          <p:nvPr/>
        </p:nvCxnSpPr>
        <p:spPr>
          <a:xfrm>
            <a:off x="0" y="9001176"/>
            <a:ext cx="18288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" name="Google Shape;544;p37">
            <a:extLst>
              <a:ext uri="{FF2B5EF4-FFF2-40B4-BE49-F238E27FC236}">
                <a16:creationId xmlns:a16="http://schemas.microsoft.com/office/drawing/2014/main" id="{793E46B6-C17E-3272-3C0A-4733FE64D740}"/>
              </a:ext>
            </a:extLst>
          </p:cNvPr>
          <p:cNvSpPr/>
          <p:nvPr/>
        </p:nvSpPr>
        <p:spPr>
          <a:xfrm>
            <a:off x="110030" y="2009224"/>
            <a:ext cx="3275356" cy="1705510"/>
          </a:xfrm>
          <a:prstGeom prst="rect">
            <a:avLst/>
          </a:prstGeom>
          <a:solidFill>
            <a:srgbClr val="FEF3E3"/>
          </a:solidFill>
          <a:ln w="25400" cap="flat" cmpd="sng">
            <a:solidFill>
              <a:srgbClr val="FEF3E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az-Latn-AZ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Problemin qoyulması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510;p35" descr="A blue and black logo&#10;&#10;Description automatically generated">
            <a:extLst>
              <a:ext uri="{FF2B5EF4-FFF2-40B4-BE49-F238E27FC236}">
                <a16:creationId xmlns:a16="http://schemas.microsoft.com/office/drawing/2014/main" id="{C88803AE-75B8-6CE8-FD07-794AAF394E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331955" y="8867105"/>
            <a:ext cx="2281102" cy="161194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Freeform 40">
            <a:extLst>
              <a:ext uri="{FF2B5EF4-FFF2-40B4-BE49-F238E27FC236}">
                <a16:creationId xmlns:a16="http://schemas.microsoft.com/office/drawing/2014/main" id="{DDED3F03-E9B9-C245-B62A-35DE945CE56C}"/>
              </a:ext>
            </a:extLst>
          </p:cNvPr>
          <p:cNvSpPr/>
          <p:nvPr/>
        </p:nvSpPr>
        <p:spPr>
          <a:xfrm>
            <a:off x="5744298" y="6313046"/>
            <a:ext cx="2733188" cy="1773119"/>
          </a:xfrm>
          <a:custGeom>
            <a:avLst/>
            <a:gdLst/>
            <a:ahLst/>
            <a:cxnLst/>
            <a:rect l="l" t="t" r="r" b="b"/>
            <a:pathLst>
              <a:path w="2313936" h="1914256">
                <a:moveTo>
                  <a:pt x="0" y="0"/>
                </a:moveTo>
                <a:lnTo>
                  <a:pt x="2313936" y="0"/>
                </a:lnTo>
                <a:lnTo>
                  <a:pt x="2313936" y="1914256"/>
                </a:lnTo>
                <a:lnTo>
                  <a:pt x="0" y="19142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7" name="Freeform 41">
            <a:extLst>
              <a:ext uri="{FF2B5EF4-FFF2-40B4-BE49-F238E27FC236}">
                <a16:creationId xmlns:a16="http://schemas.microsoft.com/office/drawing/2014/main" id="{6805FD4F-FCD1-C6A8-95F4-E25E457F69DD}"/>
              </a:ext>
            </a:extLst>
          </p:cNvPr>
          <p:cNvSpPr/>
          <p:nvPr/>
        </p:nvSpPr>
        <p:spPr>
          <a:xfrm>
            <a:off x="1187148" y="6385307"/>
            <a:ext cx="2861527" cy="1733980"/>
          </a:xfrm>
          <a:custGeom>
            <a:avLst/>
            <a:gdLst/>
            <a:ahLst/>
            <a:cxnLst/>
            <a:rect l="l" t="t" r="r" b="b"/>
            <a:pathLst>
              <a:path w="2422589" h="1872001">
                <a:moveTo>
                  <a:pt x="0" y="0"/>
                </a:moveTo>
                <a:lnTo>
                  <a:pt x="2422589" y="0"/>
                </a:lnTo>
                <a:lnTo>
                  <a:pt x="2422589" y="1872001"/>
                </a:lnTo>
                <a:lnTo>
                  <a:pt x="0" y="18720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8" name="Freeform 42">
            <a:extLst>
              <a:ext uri="{FF2B5EF4-FFF2-40B4-BE49-F238E27FC236}">
                <a16:creationId xmlns:a16="http://schemas.microsoft.com/office/drawing/2014/main" id="{D3273CFA-EFAD-59B3-49F2-0984FD8F8EB5}"/>
              </a:ext>
            </a:extLst>
          </p:cNvPr>
          <p:cNvSpPr/>
          <p:nvPr/>
        </p:nvSpPr>
        <p:spPr>
          <a:xfrm>
            <a:off x="14935200" y="6319292"/>
            <a:ext cx="2647904" cy="1785749"/>
          </a:xfrm>
          <a:custGeom>
            <a:avLst/>
            <a:gdLst/>
            <a:ahLst/>
            <a:cxnLst/>
            <a:rect l="l" t="t" r="r" b="b"/>
            <a:pathLst>
              <a:path w="2241734" h="1927891">
                <a:moveTo>
                  <a:pt x="0" y="0"/>
                </a:moveTo>
                <a:lnTo>
                  <a:pt x="2241734" y="0"/>
                </a:lnTo>
                <a:lnTo>
                  <a:pt x="2241734" y="1927891"/>
                </a:lnTo>
                <a:lnTo>
                  <a:pt x="0" y="19278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9" name="Freeform 43">
            <a:extLst>
              <a:ext uri="{FF2B5EF4-FFF2-40B4-BE49-F238E27FC236}">
                <a16:creationId xmlns:a16="http://schemas.microsoft.com/office/drawing/2014/main" id="{726DD09D-F7B3-725B-84F5-2E08BA1E713F}"/>
              </a:ext>
            </a:extLst>
          </p:cNvPr>
          <p:cNvSpPr/>
          <p:nvPr/>
        </p:nvSpPr>
        <p:spPr>
          <a:xfrm>
            <a:off x="10363200" y="6327954"/>
            <a:ext cx="2809506" cy="1702456"/>
          </a:xfrm>
          <a:custGeom>
            <a:avLst/>
            <a:gdLst/>
            <a:ahLst/>
            <a:cxnLst/>
            <a:rect l="l" t="t" r="r" b="b"/>
            <a:pathLst>
              <a:path w="2378547" h="1837968">
                <a:moveTo>
                  <a:pt x="0" y="0"/>
                </a:moveTo>
                <a:lnTo>
                  <a:pt x="2378547" y="0"/>
                </a:lnTo>
                <a:lnTo>
                  <a:pt x="2378547" y="1837968"/>
                </a:lnTo>
                <a:lnTo>
                  <a:pt x="0" y="18379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7" name="Google Shape;543;p37">
            <a:extLst>
              <a:ext uri="{FF2B5EF4-FFF2-40B4-BE49-F238E27FC236}">
                <a16:creationId xmlns:a16="http://schemas.microsoft.com/office/drawing/2014/main" id="{332FB0D5-8E3E-C9BF-A335-5FF3159A9D4A}"/>
              </a:ext>
            </a:extLst>
          </p:cNvPr>
          <p:cNvSpPr/>
          <p:nvPr/>
        </p:nvSpPr>
        <p:spPr>
          <a:xfrm flipH="1">
            <a:off x="1022168" y="3551022"/>
            <a:ext cx="1167320" cy="12522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 sz="2800">
                <a:solidFill>
                  <a:srgbClr val="000000"/>
                </a:solidFill>
                <a:latin typeface="Mulish Medium"/>
                <a:ea typeface="Mulish Medium"/>
                <a:cs typeface="Mulish Medium"/>
                <a:sym typeface="Mulish Medium"/>
              </a:rPr>
              <a:t>1</a:t>
            </a:r>
            <a:endParaRPr sz="2800">
              <a:solidFill>
                <a:srgbClr val="000000"/>
              </a:solidFill>
              <a:latin typeface="Mulish Medium"/>
              <a:ea typeface="Mulish Medium"/>
              <a:cs typeface="Mulish Medium"/>
              <a:sym typeface="Mulish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4" grpId="0" animBg="1"/>
      <p:bldP spid="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"/>
          <p:cNvSpPr txBox="1">
            <a:spLocks noGrp="1"/>
          </p:cNvSpPr>
          <p:nvPr>
            <p:ph type="title"/>
          </p:nvPr>
        </p:nvSpPr>
        <p:spPr>
          <a:xfrm>
            <a:off x="4094991" y="1174527"/>
            <a:ext cx="10098018" cy="32141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pPr algn="ctr"/>
            <a:r>
              <a:rPr lang="en" sz="10800" dirty="0"/>
              <a:t>TƏŞƏKKÜRLƏR!</a:t>
            </a:r>
            <a:endParaRPr sz="10800" dirty="0"/>
          </a:p>
        </p:txBody>
      </p:sp>
      <p:pic>
        <p:nvPicPr>
          <p:cNvPr id="793" name="Google Shape;793;p38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3201" y="4172704"/>
            <a:ext cx="6515114" cy="44096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84F721F-B5EE-E997-FD97-6CB6F0E540E1}"/>
              </a:ext>
            </a:extLst>
          </p:cNvPr>
          <p:cNvSpPr/>
          <p:nvPr/>
        </p:nvSpPr>
        <p:spPr>
          <a:xfrm>
            <a:off x="-420007" y="7869283"/>
            <a:ext cx="19435206" cy="4520154"/>
          </a:xfrm>
          <a:prstGeom prst="ellipse">
            <a:avLst/>
          </a:prstGeom>
          <a:solidFill>
            <a:schemeClr val="tx2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187</Words>
  <Application>Microsoft Office PowerPoint</Application>
  <PresentationFormat>Custom</PresentationFormat>
  <Paragraphs>28</Paragraphs>
  <Slides>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Data əsaslı qərarvermə aşağıdakı kimi tərif edilə bilər:   "Bu, müəyyən bir problem haqqında dataya əsaslanaraq qərar vermək üçün verilənlərdən istifadə etmək və həmin qərara uyğun hərəkət etmək prosesidir."</vt:lpstr>
      <vt:lpstr>PowerPoint Presentation</vt:lpstr>
      <vt:lpstr>PowerPoint Presentation</vt:lpstr>
      <vt:lpstr>Şirkətlərin yalnız 50%-i öz datalarına etibar edir</vt:lpstr>
      <vt:lpstr>PowerPoint Presentation</vt:lpstr>
      <vt:lpstr>TƏŞƏKKÜRLƏR!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Marketing Executive Summary Slides</dc:title>
  <dc:creator>Fidan Mammadova</dc:creator>
  <cp:lastModifiedBy>Fidan Mammadova</cp:lastModifiedBy>
  <cp:revision>5</cp:revision>
  <dcterms:created xsi:type="dcterms:W3CDTF">2006-08-16T00:00:00Z</dcterms:created>
  <dcterms:modified xsi:type="dcterms:W3CDTF">2025-10-23T08:57:14Z</dcterms:modified>
  <dc:identifier>DAGf8eT35Lo</dc:identifier>
</cp:coreProperties>
</file>