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3"/>
  </p:notesMasterIdLst>
  <p:sldIdLst>
    <p:sldId id="256" r:id="rId2"/>
    <p:sldId id="259" r:id="rId3"/>
    <p:sldId id="265" r:id="rId4"/>
    <p:sldId id="296" r:id="rId5"/>
    <p:sldId id="258" r:id="rId6"/>
    <p:sldId id="338" r:id="rId7"/>
    <p:sldId id="257" r:id="rId8"/>
    <p:sldId id="266" r:id="rId9"/>
    <p:sldId id="339" r:id="rId10"/>
    <p:sldId id="276" r:id="rId11"/>
    <p:sldId id="262" r:id="rId12"/>
    <p:sldId id="275" r:id="rId13"/>
    <p:sldId id="340" r:id="rId14"/>
    <p:sldId id="341" r:id="rId15"/>
    <p:sldId id="342" r:id="rId16"/>
    <p:sldId id="343" r:id="rId17"/>
    <p:sldId id="260" r:id="rId18"/>
    <p:sldId id="261" r:id="rId19"/>
    <p:sldId id="344" r:id="rId20"/>
    <p:sldId id="263" r:id="rId21"/>
    <p:sldId id="264" r:id="rId22"/>
  </p:sldIdLst>
  <p:sldSz cx="9144000" cy="5143500" type="screen16x9"/>
  <p:notesSz cx="6858000" cy="9144000"/>
  <p:embeddedFontLst>
    <p:embeddedFont>
      <p:font typeface="Actor" panose="020B0604020202020204" charset="0"/>
      <p:regular r:id="rId24"/>
    </p:embeddedFont>
    <p:embeddedFont>
      <p:font typeface="Mulish Medium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FB7102-CB27-4D7C-B8AC-1E7EAD2AA2B8}">
  <a:tblStyle styleId="{28FB7102-CB27-4D7C-B8AC-1E7EAD2AA2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41BD517-E1AA-464A-A22A-E7571D23C32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6A41AD-3923-496B-AE57-B95A0BBB43CE}" type="doc">
      <dgm:prSet loTypeId="urn:microsoft.com/office/officeart/2016/7/layout/LinearBlockProcessNumbered" loCatId="process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CAAA837-2C1C-4F51-86A0-33DB7F5A96E6}">
      <dgm:prSet/>
      <dgm:spPr/>
      <dgm:t>
        <a:bodyPr/>
        <a:lstStyle/>
        <a:p>
          <a:r>
            <a:rPr lang="az-Latn-AZ" b="0" i="0" baseline="0" dirty="0"/>
            <a:t>Logic Tree metodologiyası MECE prinsipi (qarşılıqlı istisna və tam əhatəlilik) əsasında qurulur.</a:t>
          </a:r>
          <a:endParaRPr lang="en-US" dirty="0"/>
        </a:p>
      </dgm:t>
    </dgm:pt>
    <dgm:pt modelId="{D2607F8D-5164-415C-95E1-1A59A12EB14F}" type="parTrans" cxnId="{ECA0100A-42A3-4280-A780-BA0B3F907FFA}">
      <dgm:prSet/>
      <dgm:spPr/>
      <dgm:t>
        <a:bodyPr/>
        <a:lstStyle/>
        <a:p>
          <a:endParaRPr lang="en-US"/>
        </a:p>
      </dgm:t>
    </dgm:pt>
    <dgm:pt modelId="{C7268BF3-3C59-4E9D-BA0B-B3E8389EDD9C}" type="sibTrans" cxnId="{ECA0100A-42A3-4280-A780-BA0B3F907FFA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B694E7E3-CBD4-4CCD-AB9A-0C783DDA984D}">
      <dgm:prSet/>
      <dgm:spPr/>
      <dgm:t>
        <a:bodyPr/>
        <a:lstStyle/>
        <a:p>
          <a:r>
            <a:rPr lang="az-Latn-AZ" b="0" i="0" baseline="0"/>
            <a:t>Problemin hərtərəfli təhlil edilməsinə, qərəzsiz və məntiqi analiz aparmağa imkan yaradır.</a:t>
          </a:r>
          <a:endParaRPr lang="en-US"/>
        </a:p>
      </dgm:t>
    </dgm:pt>
    <dgm:pt modelId="{58B7F241-BF22-485A-B147-D075823E630D}" type="parTrans" cxnId="{7C245CD0-060D-454B-9330-6DC8BD1B038F}">
      <dgm:prSet/>
      <dgm:spPr/>
      <dgm:t>
        <a:bodyPr/>
        <a:lstStyle/>
        <a:p>
          <a:endParaRPr lang="en-US"/>
        </a:p>
      </dgm:t>
    </dgm:pt>
    <dgm:pt modelId="{42DC8FC0-CFDE-4C5F-93AA-491F2A71BF49}" type="sibTrans" cxnId="{7C245CD0-060D-454B-9330-6DC8BD1B038F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1DD59448-C5ED-4184-8B3A-750D156D0A0D}">
      <dgm:prSet/>
      <dgm:spPr/>
      <dgm:t>
        <a:bodyPr/>
        <a:lstStyle/>
        <a:p>
          <a:r>
            <a:rPr lang="az-Latn-AZ" b="0" i="0" baseline="0" dirty="0"/>
            <a:t>Problemlərin kök səbəblərini müəyyən etmək üçün istifadə olunan digər üsullar (məsələn, Fishbone, 5-Why) ilə kombinasiyada effektiv istifadə olunur.</a:t>
          </a:r>
          <a:endParaRPr lang="en-US" dirty="0"/>
        </a:p>
      </dgm:t>
    </dgm:pt>
    <dgm:pt modelId="{ADA2496B-2A52-43D6-9F7E-CC26CED0E3AB}" type="parTrans" cxnId="{3F3795A2-5B02-4B8E-8571-C5A79323A97E}">
      <dgm:prSet/>
      <dgm:spPr/>
      <dgm:t>
        <a:bodyPr/>
        <a:lstStyle/>
        <a:p>
          <a:endParaRPr lang="en-US"/>
        </a:p>
      </dgm:t>
    </dgm:pt>
    <dgm:pt modelId="{7779AA08-6A50-46EF-A3E4-E517CA13414B}" type="sibTrans" cxnId="{3F3795A2-5B02-4B8E-8571-C5A79323A97E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EA8F5BB1-0070-4A99-86E8-ED5F7DED70B3}">
      <dgm:prSet/>
      <dgm:spPr/>
      <dgm:t>
        <a:bodyPr/>
        <a:lstStyle/>
        <a:p>
          <a:r>
            <a:rPr lang="az-Latn-AZ" b="0" i="0" baseline="0"/>
            <a:t>Komanda daxilində şəffaflığı artırır və kollektiv qərarvermə prosesini gücləndirir.</a:t>
          </a:r>
          <a:endParaRPr lang="en-US" dirty="0"/>
        </a:p>
      </dgm:t>
    </dgm:pt>
    <dgm:pt modelId="{B878E1AE-94B9-41FB-B6E9-D6869F010512}" type="parTrans" cxnId="{4874F89B-DEC3-4EAF-96F0-2D2DBAA80436}">
      <dgm:prSet/>
      <dgm:spPr/>
      <dgm:t>
        <a:bodyPr/>
        <a:lstStyle/>
        <a:p>
          <a:endParaRPr lang="en-US"/>
        </a:p>
      </dgm:t>
    </dgm:pt>
    <dgm:pt modelId="{1A1C69C7-E622-4B59-BBA8-A10DBEE08151}" type="sibTrans" cxnId="{4874F89B-DEC3-4EAF-96F0-2D2DBAA80436}">
      <dgm:prSet phldrT="04" phldr="0"/>
      <dgm:spPr/>
      <dgm:t>
        <a:bodyPr/>
        <a:lstStyle/>
        <a:p>
          <a:r>
            <a:rPr lang="en-US"/>
            <a:t>04</a:t>
          </a:r>
          <a:endParaRPr lang="en-US" dirty="0"/>
        </a:p>
      </dgm:t>
    </dgm:pt>
    <dgm:pt modelId="{0FBE9010-D6E9-4FFC-B21C-AC6DACEF0AB0}" type="pres">
      <dgm:prSet presAssocID="{606A41AD-3923-496B-AE57-B95A0BBB43CE}" presName="Name0" presStyleCnt="0">
        <dgm:presLayoutVars>
          <dgm:animLvl val="lvl"/>
          <dgm:resizeHandles val="exact"/>
        </dgm:presLayoutVars>
      </dgm:prSet>
      <dgm:spPr/>
    </dgm:pt>
    <dgm:pt modelId="{B868BB65-44AA-460A-BA71-BDE72A13E038}" type="pres">
      <dgm:prSet presAssocID="{DCAAA837-2C1C-4F51-86A0-33DB7F5A96E6}" presName="compositeNode" presStyleCnt="0">
        <dgm:presLayoutVars>
          <dgm:bulletEnabled val="1"/>
        </dgm:presLayoutVars>
      </dgm:prSet>
      <dgm:spPr/>
    </dgm:pt>
    <dgm:pt modelId="{689FBA16-C829-473B-9EA4-D75827509BEE}" type="pres">
      <dgm:prSet presAssocID="{DCAAA837-2C1C-4F51-86A0-33DB7F5A96E6}" presName="bgRect" presStyleLbl="alignNode1" presStyleIdx="0" presStyleCnt="4"/>
      <dgm:spPr/>
    </dgm:pt>
    <dgm:pt modelId="{A6F18C20-BBE3-496E-8989-417251F5DED4}" type="pres">
      <dgm:prSet presAssocID="{C7268BF3-3C59-4E9D-BA0B-B3E8389EDD9C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3772C3D2-5B31-45BA-8428-E0D6C319FD97}" type="pres">
      <dgm:prSet presAssocID="{DCAAA837-2C1C-4F51-86A0-33DB7F5A96E6}" presName="nodeRect" presStyleLbl="alignNode1" presStyleIdx="0" presStyleCnt="4">
        <dgm:presLayoutVars>
          <dgm:bulletEnabled val="1"/>
        </dgm:presLayoutVars>
      </dgm:prSet>
      <dgm:spPr/>
    </dgm:pt>
    <dgm:pt modelId="{9260D966-1124-424F-BBAC-FF1D8BFB3B66}" type="pres">
      <dgm:prSet presAssocID="{C7268BF3-3C59-4E9D-BA0B-B3E8389EDD9C}" presName="sibTrans" presStyleCnt="0"/>
      <dgm:spPr/>
    </dgm:pt>
    <dgm:pt modelId="{6FDAF947-A2C6-4370-8318-CBFFCCE9879D}" type="pres">
      <dgm:prSet presAssocID="{B694E7E3-CBD4-4CCD-AB9A-0C783DDA984D}" presName="compositeNode" presStyleCnt="0">
        <dgm:presLayoutVars>
          <dgm:bulletEnabled val="1"/>
        </dgm:presLayoutVars>
      </dgm:prSet>
      <dgm:spPr/>
    </dgm:pt>
    <dgm:pt modelId="{36EC2F94-6AD3-48FE-BB9E-E33EA4A863EF}" type="pres">
      <dgm:prSet presAssocID="{B694E7E3-CBD4-4CCD-AB9A-0C783DDA984D}" presName="bgRect" presStyleLbl="alignNode1" presStyleIdx="1" presStyleCnt="4"/>
      <dgm:spPr/>
    </dgm:pt>
    <dgm:pt modelId="{EB2609E9-3D3B-4607-BDB7-45E6E3397411}" type="pres">
      <dgm:prSet presAssocID="{42DC8FC0-CFDE-4C5F-93AA-491F2A71BF49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81CF8314-7F03-4A78-AD2F-8C2A103C5B01}" type="pres">
      <dgm:prSet presAssocID="{B694E7E3-CBD4-4CCD-AB9A-0C783DDA984D}" presName="nodeRect" presStyleLbl="alignNode1" presStyleIdx="1" presStyleCnt="4">
        <dgm:presLayoutVars>
          <dgm:bulletEnabled val="1"/>
        </dgm:presLayoutVars>
      </dgm:prSet>
      <dgm:spPr/>
    </dgm:pt>
    <dgm:pt modelId="{0B592348-E4C0-4521-BCB5-222973190AAB}" type="pres">
      <dgm:prSet presAssocID="{42DC8FC0-CFDE-4C5F-93AA-491F2A71BF49}" presName="sibTrans" presStyleCnt="0"/>
      <dgm:spPr/>
    </dgm:pt>
    <dgm:pt modelId="{5AC6A62C-A453-4835-8DBE-8F5AB67A3292}" type="pres">
      <dgm:prSet presAssocID="{1DD59448-C5ED-4184-8B3A-750D156D0A0D}" presName="compositeNode" presStyleCnt="0">
        <dgm:presLayoutVars>
          <dgm:bulletEnabled val="1"/>
        </dgm:presLayoutVars>
      </dgm:prSet>
      <dgm:spPr/>
    </dgm:pt>
    <dgm:pt modelId="{A768E247-6893-4773-8AD1-87F0AF02B4A4}" type="pres">
      <dgm:prSet presAssocID="{1DD59448-C5ED-4184-8B3A-750D156D0A0D}" presName="bgRect" presStyleLbl="alignNode1" presStyleIdx="2" presStyleCnt="4"/>
      <dgm:spPr/>
    </dgm:pt>
    <dgm:pt modelId="{80FE673C-3392-4DD3-BC85-FA2BFC262C46}" type="pres">
      <dgm:prSet presAssocID="{7779AA08-6A50-46EF-A3E4-E517CA13414B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0C6F3C50-30A0-46CD-AD42-A1E0520C1953}" type="pres">
      <dgm:prSet presAssocID="{1DD59448-C5ED-4184-8B3A-750D156D0A0D}" presName="nodeRect" presStyleLbl="alignNode1" presStyleIdx="2" presStyleCnt="4">
        <dgm:presLayoutVars>
          <dgm:bulletEnabled val="1"/>
        </dgm:presLayoutVars>
      </dgm:prSet>
      <dgm:spPr/>
    </dgm:pt>
    <dgm:pt modelId="{56770214-C7D8-4E65-BBF4-AEFEA8F058DF}" type="pres">
      <dgm:prSet presAssocID="{7779AA08-6A50-46EF-A3E4-E517CA13414B}" presName="sibTrans" presStyleCnt="0"/>
      <dgm:spPr/>
    </dgm:pt>
    <dgm:pt modelId="{190B4C7E-A2AA-496E-965E-15F0BCD4DA56}" type="pres">
      <dgm:prSet presAssocID="{EA8F5BB1-0070-4A99-86E8-ED5F7DED70B3}" presName="compositeNode" presStyleCnt="0">
        <dgm:presLayoutVars>
          <dgm:bulletEnabled val="1"/>
        </dgm:presLayoutVars>
      </dgm:prSet>
      <dgm:spPr/>
    </dgm:pt>
    <dgm:pt modelId="{D261CF46-A05F-4222-AB0D-32BCCDBA577A}" type="pres">
      <dgm:prSet presAssocID="{EA8F5BB1-0070-4A99-86E8-ED5F7DED70B3}" presName="bgRect" presStyleLbl="alignNode1" presStyleIdx="3" presStyleCnt="4" custLinFactNeighborX="-3741" custLinFactNeighborY="-408"/>
      <dgm:spPr/>
    </dgm:pt>
    <dgm:pt modelId="{6B36B697-2B17-4D02-B69E-BB8947947A34}" type="pres">
      <dgm:prSet presAssocID="{1A1C69C7-E622-4B59-BBA8-A10DBEE08151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FE24F68F-F7EF-4226-A59E-8067128A621A}" type="pres">
      <dgm:prSet presAssocID="{EA8F5BB1-0070-4A99-86E8-ED5F7DED70B3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ECA0100A-42A3-4280-A780-BA0B3F907FFA}" srcId="{606A41AD-3923-496B-AE57-B95A0BBB43CE}" destId="{DCAAA837-2C1C-4F51-86A0-33DB7F5A96E6}" srcOrd="0" destOrd="0" parTransId="{D2607F8D-5164-415C-95E1-1A59A12EB14F}" sibTransId="{C7268BF3-3C59-4E9D-BA0B-B3E8389EDD9C}"/>
    <dgm:cxn modelId="{2B4B1A68-E12F-49F5-B2CE-4AFC662025C0}" type="presOf" srcId="{DCAAA837-2C1C-4F51-86A0-33DB7F5A96E6}" destId="{3772C3D2-5B31-45BA-8428-E0D6C319FD97}" srcOrd="1" destOrd="0" presId="urn:microsoft.com/office/officeart/2016/7/layout/LinearBlockProcessNumbered"/>
    <dgm:cxn modelId="{07B5134C-6196-468A-A9AB-C4679C354B3D}" type="presOf" srcId="{606A41AD-3923-496B-AE57-B95A0BBB43CE}" destId="{0FBE9010-D6E9-4FFC-B21C-AC6DACEF0AB0}" srcOrd="0" destOrd="0" presId="urn:microsoft.com/office/officeart/2016/7/layout/LinearBlockProcessNumbered"/>
    <dgm:cxn modelId="{A15F4B6E-624F-4ABE-9940-80E39472D481}" type="presOf" srcId="{DCAAA837-2C1C-4F51-86A0-33DB7F5A96E6}" destId="{689FBA16-C829-473B-9EA4-D75827509BEE}" srcOrd="0" destOrd="0" presId="urn:microsoft.com/office/officeart/2016/7/layout/LinearBlockProcessNumbered"/>
    <dgm:cxn modelId="{0CEB136F-6710-4ACF-98CD-4805A7F065E3}" type="presOf" srcId="{1A1C69C7-E622-4B59-BBA8-A10DBEE08151}" destId="{6B36B697-2B17-4D02-B69E-BB8947947A34}" srcOrd="0" destOrd="0" presId="urn:microsoft.com/office/officeart/2016/7/layout/LinearBlockProcessNumbered"/>
    <dgm:cxn modelId="{B164F551-7FB3-467F-BA77-EEAFD3B2A100}" type="presOf" srcId="{1DD59448-C5ED-4184-8B3A-750D156D0A0D}" destId="{0C6F3C50-30A0-46CD-AD42-A1E0520C1953}" srcOrd="1" destOrd="0" presId="urn:microsoft.com/office/officeart/2016/7/layout/LinearBlockProcessNumbered"/>
    <dgm:cxn modelId="{9CC62987-5742-4FAA-AA59-7B0E388D2B03}" type="presOf" srcId="{B694E7E3-CBD4-4CCD-AB9A-0C783DDA984D}" destId="{36EC2F94-6AD3-48FE-BB9E-E33EA4A863EF}" srcOrd="0" destOrd="0" presId="urn:microsoft.com/office/officeart/2016/7/layout/LinearBlockProcessNumbered"/>
    <dgm:cxn modelId="{A9FDA18E-0149-407E-88D5-F4AC4383824E}" type="presOf" srcId="{EA8F5BB1-0070-4A99-86E8-ED5F7DED70B3}" destId="{FE24F68F-F7EF-4226-A59E-8067128A621A}" srcOrd="1" destOrd="0" presId="urn:microsoft.com/office/officeart/2016/7/layout/LinearBlockProcessNumbered"/>
    <dgm:cxn modelId="{F2F5238F-F46E-4AEF-9871-23A3D74BCA25}" type="presOf" srcId="{C7268BF3-3C59-4E9D-BA0B-B3E8389EDD9C}" destId="{A6F18C20-BBE3-496E-8989-417251F5DED4}" srcOrd="0" destOrd="0" presId="urn:microsoft.com/office/officeart/2016/7/layout/LinearBlockProcessNumbered"/>
    <dgm:cxn modelId="{46888A98-1F22-44BC-B8FA-2B362675A8E5}" type="presOf" srcId="{1DD59448-C5ED-4184-8B3A-750D156D0A0D}" destId="{A768E247-6893-4773-8AD1-87F0AF02B4A4}" srcOrd="0" destOrd="0" presId="urn:microsoft.com/office/officeart/2016/7/layout/LinearBlockProcessNumbered"/>
    <dgm:cxn modelId="{4874F89B-DEC3-4EAF-96F0-2D2DBAA80436}" srcId="{606A41AD-3923-496B-AE57-B95A0BBB43CE}" destId="{EA8F5BB1-0070-4A99-86E8-ED5F7DED70B3}" srcOrd="3" destOrd="0" parTransId="{B878E1AE-94B9-41FB-B6E9-D6869F010512}" sibTransId="{1A1C69C7-E622-4B59-BBA8-A10DBEE08151}"/>
    <dgm:cxn modelId="{3F3795A2-5B02-4B8E-8571-C5A79323A97E}" srcId="{606A41AD-3923-496B-AE57-B95A0BBB43CE}" destId="{1DD59448-C5ED-4184-8B3A-750D156D0A0D}" srcOrd="2" destOrd="0" parTransId="{ADA2496B-2A52-43D6-9F7E-CC26CED0E3AB}" sibTransId="{7779AA08-6A50-46EF-A3E4-E517CA13414B}"/>
    <dgm:cxn modelId="{4D524DBB-4071-43AE-AE5B-28A42C60294E}" type="presOf" srcId="{42DC8FC0-CFDE-4C5F-93AA-491F2A71BF49}" destId="{EB2609E9-3D3B-4607-BDB7-45E6E3397411}" srcOrd="0" destOrd="0" presId="urn:microsoft.com/office/officeart/2016/7/layout/LinearBlockProcessNumbered"/>
    <dgm:cxn modelId="{7C245CD0-060D-454B-9330-6DC8BD1B038F}" srcId="{606A41AD-3923-496B-AE57-B95A0BBB43CE}" destId="{B694E7E3-CBD4-4CCD-AB9A-0C783DDA984D}" srcOrd="1" destOrd="0" parTransId="{58B7F241-BF22-485A-B147-D075823E630D}" sibTransId="{42DC8FC0-CFDE-4C5F-93AA-491F2A71BF49}"/>
    <dgm:cxn modelId="{120758DA-9180-4CF4-8ADA-D4B55CE99051}" type="presOf" srcId="{EA8F5BB1-0070-4A99-86E8-ED5F7DED70B3}" destId="{D261CF46-A05F-4222-AB0D-32BCCDBA577A}" srcOrd="0" destOrd="0" presId="urn:microsoft.com/office/officeart/2016/7/layout/LinearBlockProcessNumbered"/>
    <dgm:cxn modelId="{D8F3D8DC-92A4-438B-9A28-8FC2B9B00DA2}" type="presOf" srcId="{7779AA08-6A50-46EF-A3E4-E517CA13414B}" destId="{80FE673C-3392-4DD3-BC85-FA2BFC262C46}" srcOrd="0" destOrd="0" presId="urn:microsoft.com/office/officeart/2016/7/layout/LinearBlockProcessNumbered"/>
    <dgm:cxn modelId="{127199EF-D98F-4967-A193-DECE0FC62A8E}" type="presOf" srcId="{B694E7E3-CBD4-4CCD-AB9A-0C783DDA984D}" destId="{81CF8314-7F03-4A78-AD2F-8C2A103C5B01}" srcOrd="1" destOrd="0" presId="urn:microsoft.com/office/officeart/2016/7/layout/LinearBlockProcessNumbered"/>
    <dgm:cxn modelId="{7C9BE666-FC2A-4D48-B899-93E4CDD0A8B8}" type="presParOf" srcId="{0FBE9010-D6E9-4FFC-B21C-AC6DACEF0AB0}" destId="{B868BB65-44AA-460A-BA71-BDE72A13E038}" srcOrd="0" destOrd="0" presId="urn:microsoft.com/office/officeart/2016/7/layout/LinearBlockProcessNumbered"/>
    <dgm:cxn modelId="{E4FBB4D3-1117-453A-811E-0782B01250BF}" type="presParOf" srcId="{B868BB65-44AA-460A-BA71-BDE72A13E038}" destId="{689FBA16-C829-473B-9EA4-D75827509BEE}" srcOrd="0" destOrd="0" presId="urn:microsoft.com/office/officeart/2016/7/layout/LinearBlockProcessNumbered"/>
    <dgm:cxn modelId="{9732FE58-0992-4E56-A47A-2618BA8A1DB7}" type="presParOf" srcId="{B868BB65-44AA-460A-BA71-BDE72A13E038}" destId="{A6F18C20-BBE3-496E-8989-417251F5DED4}" srcOrd="1" destOrd="0" presId="urn:microsoft.com/office/officeart/2016/7/layout/LinearBlockProcessNumbered"/>
    <dgm:cxn modelId="{D81ADE83-8A8D-40B4-AEB1-D201FDDC4DE7}" type="presParOf" srcId="{B868BB65-44AA-460A-BA71-BDE72A13E038}" destId="{3772C3D2-5B31-45BA-8428-E0D6C319FD97}" srcOrd="2" destOrd="0" presId="urn:microsoft.com/office/officeart/2016/7/layout/LinearBlockProcessNumbered"/>
    <dgm:cxn modelId="{76DDFCBB-7876-4387-ACC3-A647C98F2211}" type="presParOf" srcId="{0FBE9010-D6E9-4FFC-B21C-AC6DACEF0AB0}" destId="{9260D966-1124-424F-BBAC-FF1D8BFB3B66}" srcOrd="1" destOrd="0" presId="urn:microsoft.com/office/officeart/2016/7/layout/LinearBlockProcessNumbered"/>
    <dgm:cxn modelId="{D7539FC0-166A-4B41-A15C-41653269C6B6}" type="presParOf" srcId="{0FBE9010-D6E9-4FFC-B21C-AC6DACEF0AB0}" destId="{6FDAF947-A2C6-4370-8318-CBFFCCE9879D}" srcOrd="2" destOrd="0" presId="urn:microsoft.com/office/officeart/2016/7/layout/LinearBlockProcessNumbered"/>
    <dgm:cxn modelId="{F8891F58-B8F0-4B60-A810-5B716AAF5ACF}" type="presParOf" srcId="{6FDAF947-A2C6-4370-8318-CBFFCCE9879D}" destId="{36EC2F94-6AD3-48FE-BB9E-E33EA4A863EF}" srcOrd="0" destOrd="0" presId="urn:microsoft.com/office/officeart/2016/7/layout/LinearBlockProcessNumbered"/>
    <dgm:cxn modelId="{B3745524-26A6-4B61-828E-3FE2FD69D269}" type="presParOf" srcId="{6FDAF947-A2C6-4370-8318-CBFFCCE9879D}" destId="{EB2609E9-3D3B-4607-BDB7-45E6E3397411}" srcOrd="1" destOrd="0" presId="urn:microsoft.com/office/officeart/2016/7/layout/LinearBlockProcessNumbered"/>
    <dgm:cxn modelId="{A53D3D0C-8771-4925-83AA-995AD26443B4}" type="presParOf" srcId="{6FDAF947-A2C6-4370-8318-CBFFCCE9879D}" destId="{81CF8314-7F03-4A78-AD2F-8C2A103C5B01}" srcOrd="2" destOrd="0" presId="urn:microsoft.com/office/officeart/2016/7/layout/LinearBlockProcessNumbered"/>
    <dgm:cxn modelId="{4675E2DB-7CD5-4574-9BC0-4E06BD0B26E4}" type="presParOf" srcId="{0FBE9010-D6E9-4FFC-B21C-AC6DACEF0AB0}" destId="{0B592348-E4C0-4521-BCB5-222973190AAB}" srcOrd="3" destOrd="0" presId="urn:microsoft.com/office/officeart/2016/7/layout/LinearBlockProcessNumbered"/>
    <dgm:cxn modelId="{67457B30-28D9-477E-A8FF-79ABB272C1BE}" type="presParOf" srcId="{0FBE9010-D6E9-4FFC-B21C-AC6DACEF0AB0}" destId="{5AC6A62C-A453-4835-8DBE-8F5AB67A3292}" srcOrd="4" destOrd="0" presId="urn:microsoft.com/office/officeart/2016/7/layout/LinearBlockProcessNumbered"/>
    <dgm:cxn modelId="{84409A70-ECEE-4521-85AC-6CE88F9350E9}" type="presParOf" srcId="{5AC6A62C-A453-4835-8DBE-8F5AB67A3292}" destId="{A768E247-6893-4773-8AD1-87F0AF02B4A4}" srcOrd="0" destOrd="0" presId="urn:microsoft.com/office/officeart/2016/7/layout/LinearBlockProcessNumbered"/>
    <dgm:cxn modelId="{4807FDD1-1A47-4184-817A-2DE9B509FED7}" type="presParOf" srcId="{5AC6A62C-A453-4835-8DBE-8F5AB67A3292}" destId="{80FE673C-3392-4DD3-BC85-FA2BFC262C46}" srcOrd="1" destOrd="0" presId="urn:microsoft.com/office/officeart/2016/7/layout/LinearBlockProcessNumbered"/>
    <dgm:cxn modelId="{4B689D5B-9922-4613-AC61-0A63C9D14EE4}" type="presParOf" srcId="{5AC6A62C-A453-4835-8DBE-8F5AB67A3292}" destId="{0C6F3C50-30A0-46CD-AD42-A1E0520C1953}" srcOrd="2" destOrd="0" presId="urn:microsoft.com/office/officeart/2016/7/layout/LinearBlockProcessNumbered"/>
    <dgm:cxn modelId="{4AE5566E-C000-4151-9766-1FF3A15D4A7F}" type="presParOf" srcId="{0FBE9010-D6E9-4FFC-B21C-AC6DACEF0AB0}" destId="{56770214-C7D8-4E65-BBF4-AEFEA8F058DF}" srcOrd="5" destOrd="0" presId="urn:microsoft.com/office/officeart/2016/7/layout/LinearBlockProcessNumbered"/>
    <dgm:cxn modelId="{93FC2A3E-E1A0-44AE-B1B0-BE39F0774F6A}" type="presParOf" srcId="{0FBE9010-D6E9-4FFC-B21C-AC6DACEF0AB0}" destId="{190B4C7E-A2AA-496E-965E-15F0BCD4DA56}" srcOrd="6" destOrd="0" presId="urn:microsoft.com/office/officeart/2016/7/layout/LinearBlockProcessNumbered"/>
    <dgm:cxn modelId="{4BD87C59-FA92-4FFA-9AC5-E192453C4049}" type="presParOf" srcId="{190B4C7E-A2AA-496E-965E-15F0BCD4DA56}" destId="{D261CF46-A05F-4222-AB0D-32BCCDBA577A}" srcOrd="0" destOrd="0" presId="urn:microsoft.com/office/officeart/2016/7/layout/LinearBlockProcessNumbered"/>
    <dgm:cxn modelId="{B4DC63DC-5D7C-45B6-9471-0AA15A8AD104}" type="presParOf" srcId="{190B4C7E-A2AA-496E-965E-15F0BCD4DA56}" destId="{6B36B697-2B17-4D02-B69E-BB8947947A34}" srcOrd="1" destOrd="0" presId="urn:microsoft.com/office/officeart/2016/7/layout/LinearBlockProcessNumbered"/>
    <dgm:cxn modelId="{3F9A2066-41D5-4512-915A-A1555ED87436}" type="presParOf" srcId="{190B4C7E-A2AA-496E-965E-15F0BCD4DA56}" destId="{FE24F68F-F7EF-4226-A59E-8067128A621A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FBA16-C829-473B-9EA4-D75827509BEE}">
      <dsp:nvSpPr>
        <dsp:cNvPr id="0" name=""/>
        <dsp:cNvSpPr/>
      </dsp:nvSpPr>
      <dsp:spPr>
        <a:xfrm>
          <a:off x="160" y="223779"/>
          <a:ext cx="1932913" cy="231949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Latn-AZ" sz="1100" b="0" i="0" kern="1200" baseline="0" dirty="0"/>
            <a:t>Logic Tree metodologiyası MECE prinsipi (qarşılıqlı istisna və tam əhatəlilik) əsasında qurulur.</a:t>
          </a:r>
          <a:endParaRPr lang="en-US" sz="1100" kern="1200" dirty="0"/>
        </a:p>
      </dsp:txBody>
      <dsp:txXfrm>
        <a:off x="160" y="1151577"/>
        <a:ext cx="1932913" cy="1391697"/>
      </dsp:txXfrm>
    </dsp:sp>
    <dsp:sp modelId="{A6F18C20-BBE3-496E-8989-417251F5DED4}">
      <dsp:nvSpPr>
        <dsp:cNvPr id="0" name=""/>
        <dsp:cNvSpPr/>
      </dsp:nvSpPr>
      <dsp:spPr>
        <a:xfrm>
          <a:off x="160" y="223779"/>
          <a:ext cx="1932913" cy="92779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01</a:t>
          </a:r>
        </a:p>
      </dsp:txBody>
      <dsp:txXfrm>
        <a:off x="160" y="223779"/>
        <a:ext cx="1932913" cy="927798"/>
      </dsp:txXfrm>
    </dsp:sp>
    <dsp:sp modelId="{36EC2F94-6AD3-48FE-BB9E-E33EA4A863EF}">
      <dsp:nvSpPr>
        <dsp:cNvPr id="0" name=""/>
        <dsp:cNvSpPr/>
      </dsp:nvSpPr>
      <dsp:spPr>
        <a:xfrm>
          <a:off x="2087706" y="223779"/>
          <a:ext cx="1932913" cy="231949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Latn-AZ" sz="1100" b="0" i="0" kern="1200" baseline="0"/>
            <a:t>Problemin hərtərəfli təhlil edilməsinə, qərəzsiz və məntiqi analiz aparmağa imkan yaradır.</a:t>
          </a:r>
          <a:endParaRPr lang="en-US" sz="1100" kern="1200"/>
        </a:p>
      </dsp:txBody>
      <dsp:txXfrm>
        <a:off x="2087706" y="1151577"/>
        <a:ext cx="1932913" cy="1391697"/>
      </dsp:txXfrm>
    </dsp:sp>
    <dsp:sp modelId="{EB2609E9-3D3B-4607-BDB7-45E6E3397411}">
      <dsp:nvSpPr>
        <dsp:cNvPr id="0" name=""/>
        <dsp:cNvSpPr/>
      </dsp:nvSpPr>
      <dsp:spPr>
        <a:xfrm>
          <a:off x="2087706" y="223779"/>
          <a:ext cx="1932913" cy="92779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02</a:t>
          </a:r>
        </a:p>
      </dsp:txBody>
      <dsp:txXfrm>
        <a:off x="2087706" y="223779"/>
        <a:ext cx="1932913" cy="927798"/>
      </dsp:txXfrm>
    </dsp:sp>
    <dsp:sp modelId="{A768E247-6893-4773-8AD1-87F0AF02B4A4}">
      <dsp:nvSpPr>
        <dsp:cNvPr id="0" name=""/>
        <dsp:cNvSpPr/>
      </dsp:nvSpPr>
      <dsp:spPr>
        <a:xfrm>
          <a:off x="4175252" y="223779"/>
          <a:ext cx="1932913" cy="231949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Latn-AZ" sz="1100" b="0" i="0" kern="1200" baseline="0" dirty="0"/>
            <a:t>Problemlərin kök səbəblərini müəyyən etmək üçün istifadə olunan digər üsullar (məsələn, Fishbone, 5-Why) ilə kombinasiyada effektiv istifadə olunur.</a:t>
          </a:r>
          <a:endParaRPr lang="en-US" sz="1100" kern="1200" dirty="0"/>
        </a:p>
      </dsp:txBody>
      <dsp:txXfrm>
        <a:off x="4175252" y="1151577"/>
        <a:ext cx="1932913" cy="1391697"/>
      </dsp:txXfrm>
    </dsp:sp>
    <dsp:sp modelId="{80FE673C-3392-4DD3-BC85-FA2BFC262C46}">
      <dsp:nvSpPr>
        <dsp:cNvPr id="0" name=""/>
        <dsp:cNvSpPr/>
      </dsp:nvSpPr>
      <dsp:spPr>
        <a:xfrm>
          <a:off x="4175252" y="223779"/>
          <a:ext cx="1932913" cy="92779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03</a:t>
          </a:r>
        </a:p>
      </dsp:txBody>
      <dsp:txXfrm>
        <a:off x="4175252" y="223779"/>
        <a:ext cx="1932913" cy="927798"/>
      </dsp:txXfrm>
    </dsp:sp>
    <dsp:sp modelId="{D261CF46-A05F-4222-AB0D-32BCCDBA577A}">
      <dsp:nvSpPr>
        <dsp:cNvPr id="0" name=""/>
        <dsp:cNvSpPr/>
      </dsp:nvSpPr>
      <dsp:spPr>
        <a:xfrm>
          <a:off x="6190488" y="214315"/>
          <a:ext cx="1932913" cy="231949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0" rIns="190929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z-Latn-AZ" sz="1100" b="0" i="0" kern="1200" baseline="0"/>
            <a:t>Komanda daxilində şəffaflığı artırır və kollektiv qərarvermə prosesini gücləndirir.</a:t>
          </a:r>
          <a:endParaRPr lang="en-US" sz="1100" kern="1200" dirty="0"/>
        </a:p>
      </dsp:txBody>
      <dsp:txXfrm>
        <a:off x="6190488" y="1142113"/>
        <a:ext cx="1932913" cy="1391697"/>
      </dsp:txXfrm>
    </dsp:sp>
    <dsp:sp modelId="{6B36B697-2B17-4D02-B69E-BB8947947A34}">
      <dsp:nvSpPr>
        <dsp:cNvPr id="0" name=""/>
        <dsp:cNvSpPr/>
      </dsp:nvSpPr>
      <dsp:spPr>
        <a:xfrm>
          <a:off x="6262798" y="223779"/>
          <a:ext cx="1932913" cy="927798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929" tIns="165100" rIns="190929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04</a:t>
          </a:r>
          <a:endParaRPr lang="en-US" sz="4600" kern="1200" dirty="0"/>
        </a:p>
      </dsp:txBody>
      <dsp:txXfrm>
        <a:off x="6262798" y="223779"/>
        <a:ext cx="1932913" cy="9277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1258269c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1258269c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1e375b9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1e375b9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7549fe154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7549fe154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5" name="Google Shape;38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5100" y="1012438"/>
            <a:ext cx="62511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721563"/>
            <a:ext cx="38568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608500"/>
            <a:ext cx="9144000" cy="53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8800388" y="-8450"/>
            <a:ext cx="13" cy="5152025"/>
            <a:chOff x="8800388" y="-8450"/>
            <a:chExt cx="13" cy="5152025"/>
          </a:xfrm>
        </p:grpSpPr>
        <p:cxnSp>
          <p:nvCxnSpPr>
            <p:cNvPr id="14" name="Google Shape;14;p2"/>
            <p:cNvCxnSpPr/>
            <p:nvPr/>
          </p:nvCxnSpPr>
          <p:spPr>
            <a:xfrm rot="10800000">
              <a:off x="8800400" y="-8450"/>
              <a:ext cx="0" cy="4616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 rot="10800000">
              <a:off x="8800388" y="4608975"/>
              <a:ext cx="0" cy="5346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" name="Google Shape;16;p2"/>
          <p:cNvGrpSpPr/>
          <p:nvPr/>
        </p:nvGrpSpPr>
        <p:grpSpPr>
          <a:xfrm>
            <a:off x="320975" y="4733475"/>
            <a:ext cx="394125" cy="271800"/>
            <a:chOff x="215225" y="4734875"/>
            <a:chExt cx="394125" cy="271800"/>
          </a:xfrm>
        </p:grpSpPr>
        <p:sp>
          <p:nvSpPr>
            <p:cNvPr id="17" name="Google Shape;17;p2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/>
          <p:nvPr/>
        </p:nvSpPr>
        <p:spPr>
          <a:xfrm>
            <a:off x="0" y="1478750"/>
            <a:ext cx="9144000" cy="36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" name="Google Shape;22;p3"/>
          <p:cNvGrpSpPr/>
          <p:nvPr/>
        </p:nvGrpSpPr>
        <p:grpSpPr>
          <a:xfrm>
            <a:off x="320975" y="4739233"/>
            <a:ext cx="394125" cy="271800"/>
            <a:chOff x="215225" y="4734875"/>
            <a:chExt cx="394125" cy="271800"/>
          </a:xfrm>
        </p:grpSpPr>
        <p:sp>
          <p:nvSpPr>
            <p:cNvPr id="23" name="Google Shape;23;p3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8800950" y="-75"/>
            <a:ext cx="0" cy="5152275"/>
            <a:chOff x="8804325" y="-75"/>
            <a:chExt cx="0" cy="5152275"/>
          </a:xfrm>
        </p:grpSpPr>
        <p:cxnSp>
          <p:nvCxnSpPr>
            <p:cNvPr id="26" name="Google Shape;26;p3"/>
            <p:cNvCxnSpPr/>
            <p:nvPr/>
          </p:nvCxnSpPr>
          <p:spPr>
            <a:xfrm rot="10800000">
              <a:off x="8804325" y="1477500"/>
              <a:ext cx="0" cy="36747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Google Shape;27;p3"/>
            <p:cNvCxnSpPr/>
            <p:nvPr/>
          </p:nvCxnSpPr>
          <p:spPr>
            <a:xfrm rot="10800000">
              <a:off x="8804325" y="-75"/>
              <a:ext cx="0" cy="1479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4485400" y="1809175"/>
            <a:ext cx="3943500" cy="9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535000"/>
            <a:ext cx="1117500" cy="943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6"/>
          <p:cNvSpPr/>
          <p:nvPr/>
        </p:nvSpPr>
        <p:spPr>
          <a:xfrm>
            <a:off x="-125" y="-11925"/>
            <a:ext cx="9144000" cy="54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" name="Google Shape;60;p6"/>
          <p:cNvGrpSpPr/>
          <p:nvPr/>
        </p:nvGrpSpPr>
        <p:grpSpPr>
          <a:xfrm>
            <a:off x="0" y="-14925"/>
            <a:ext cx="9151800" cy="5158500"/>
            <a:chOff x="0" y="-14925"/>
            <a:chExt cx="9151800" cy="5158500"/>
          </a:xfrm>
        </p:grpSpPr>
        <p:cxnSp>
          <p:nvCxnSpPr>
            <p:cNvPr id="61" name="Google Shape;61;p6"/>
            <p:cNvCxnSpPr/>
            <p:nvPr/>
          </p:nvCxnSpPr>
          <p:spPr>
            <a:xfrm>
              <a:off x="0" y="4897525"/>
              <a:ext cx="9151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6"/>
            <p:cNvCxnSpPr/>
            <p:nvPr/>
          </p:nvCxnSpPr>
          <p:spPr>
            <a:xfrm rot="10800000">
              <a:off x="343050" y="533475"/>
              <a:ext cx="0" cy="4610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6"/>
            <p:cNvCxnSpPr/>
            <p:nvPr/>
          </p:nvCxnSpPr>
          <p:spPr>
            <a:xfrm rot="10800000">
              <a:off x="343050" y="-14925"/>
              <a:ext cx="0" cy="54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4" name="Google Shape;64;p6"/>
          <p:cNvGrpSpPr/>
          <p:nvPr/>
        </p:nvGrpSpPr>
        <p:grpSpPr>
          <a:xfrm>
            <a:off x="8603888" y="123825"/>
            <a:ext cx="394125" cy="271800"/>
            <a:chOff x="215225" y="4734875"/>
            <a:chExt cx="394125" cy="271800"/>
          </a:xfrm>
        </p:grpSpPr>
        <p:sp>
          <p:nvSpPr>
            <p:cNvPr id="65" name="Google Shape;65;p6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" name="Google Shape;6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85" name="Google Shape;85;p8"/>
          <p:cNvSpPr/>
          <p:nvPr/>
        </p:nvSpPr>
        <p:spPr>
          <a:xfrm flipH="1">
            <a:off x="1926" y="75"/>
            <a:ext cx="715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" name="Google Shape;86;p8"/>
          <p:cNvGrpSpPr/>
          <p:nvPr/>
        </p:nvGrpSpPr>
        <p:grpSpPr>
          <a:xfrm rot="-5400000" flipH="1">
            <a:off x="162316" y="2435865"/>
            <a:ext cx="394125" cy="271746"/>
            <a:chOff x="215225" y="4734875"/>
            <a:chExt cx="394125" cy="271800"/>
          </a:xfrm>
        </p:grpSpPr>
        <p:sp>
          <p:nvSpPr>
            <p:cNvPr id="87" name="Google Shape;87;p8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973" y="-8375"/>
            <a:ext cx="9143739" cy="5152800"/>
            <a:chOff x="973" y="-8375"/>
            <a:chExt cx="9143739" cy="5152800"/>
          </a:xfrm>
        </p:grpSpPr>
        <p:cxnSp>
          <p:nvCxnSpPr>
            <p:cNvPr id="90" name="Google Shape;90;p8"/>
            <p:cNvCxnSpPr/>
            <p:nvPr/>
          </p:nvCxnSpPr>
          <p:spPr>
            <a:xfrm rot="10800000">
              <a:off x="700912" y="4890750"/>
              <a:ext cx="8443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" name="Google Shape;91;p8"/>
            <p:cNvCxnSpPr/>
            <p:nvPr/>
          </p:nvCxnSpPr>
          <p:spPr>
            <a:xfrm rot="10800000">
              <a:off x="973" y="4890750"/>
              <a:ext cx="7173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2" name="Google Shape;92;p8"/>
            <p:cNvCxnSpPr/>
            <p:nvPr/>
          </p:nvCxnSpPr>
          <p:spPr>
            <a:xfrm rot="10800000">
              <a:off x="8800950" y="-8375"/>
              <a:ext cx="0" cy="5152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dk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77952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3" hasCustomPrompt="1"/>
          </p:nvPr>
        </p:nvSpPr>
        <p:spPr>
          <a:xfrm>
            <a:off x="720000" y="32128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>
            <a:spLocks noGrp="1"/>
          </p:cNvSpPr>
          <p:nvPr>
            <p:ph type="title" idx="4" hasCustomPrompt="1"/>
          </p:nvPr>
        </p:nvSpPr>
        <p:spPr>
          <a:xfrm>
            <a:off x="3419275" y="177952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5" hasCustomPrompt="1"/>
          </p:nvPr>
        </p:nvSpPr>
        <p:spPr>
          <a:xfrm>
            <a:off x="3419275" y="32128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6" hasCustomPrompt="1"/>
          </p:nvPr>
        </p:nvSpPr>
        <p:spPr>
          <a:xfrm>
            <a:off x="6118550" y="1779523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7" hasCustomPrompt="1"/>
          </p:nvPr>
        </p:nvSpPr>
        <p:spPr>
          <a:xfrm>
            <a:off x="6118550" y="3212841"/>
            <a:ext cx="7347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>
            <a:spLocks noGrp="1"/>
          </p:cNvSpPr>
          <p:nvPr>
            <p:ph type="subTitle" idx="1"/>
          </p:nvPr>
        </p:nvSpPr>
        <p:spPr>
          <a:xfrm>
            <a:off x="720000" y="22271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8"/>
          </p:nvPr>
        </p:nvSpPr>
        <p:spPr>
          <a:xfrm>
            <a:off x="3419275" y="22271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9"/>
          </p:nvPr>
        </p:nvSpPr>
        <p:spPr>
          <a:xfrm>
            <a:off x="6118550" y="22271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13"/>
          </p:nvPr>
        </p:nvSpPr>
        <p:spPr>
          <a:xfrm>
            <a:off x="720000" y="3660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14"/>
          </p:nvPr>
        </p:nvSpPr>
        <p:spPr>
          <a:xfrm>
            <a:off x="3419275" y="3660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5"/>
          </p:nvPr>
        </p:nvSpPr>
        <p:spPr>
          <a:xfrm>
            <a:off x="6118550" y="366045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6" name="Google Shape;136;p13"/>
          <p:cNvSpPr/>
          <p:nvPr/>
        </p:nvSpPr>
        <p:spPr>
          <a:xfrm>
            <a:off x="8428900" y="75"/>
            <a:ext cx="715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" name="Google Shape;137;p13"/>
          <p:cNvGrpSpPr/>
          <p:nvPr/>
        </p:nvGrpSpPr>
        <p:grpSpPr>
          <a:xfrm rot="5400000">
            <a:off x="8589425" y="4564550"/>
            <a:ext cx="394125" cy="271800"/>
            <a:chOff x="215225" y="4734875"/>
            <a:chExt cx="394125" cy="271800"/>
          </a:xfrm>
        </p:grpSpPr>
        <p:sp>
          <p:nvSpPr>
            <p:cNvPr id="138" name="Google Shape;138;p13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40;p13"/>
          <p:cNvGrpSpPr/>
          <p:nvPr/>
        </p:nvGrpSpPr>
        <p:grpSpPr>
          <a:xfrm>
            <a:off x="0" y="-8275"/>
            <a:ext cx="9152325" cy="5153700"/>
            <a:chOff x="0" y="-8275"/>
            <a:chExt cx="9152325" cy="5153700"/>
          </a:xfrm>
        </p:grpSpPr>
        <p:cxnSp>
          <p:nvCxnSpPr>
            <p:cNvPr id="141" name="Google Shape;141;p13"/>
            <p:cNvCxnSpPr/>
            <p:nvPr/>
          </p:nvCxnSpPr>
          <p:spPr>
            <a:xfrm>
              <a:off x="0" y="251525"/>
              <a:ext cx="8445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2" name="Google Shape;142;p13"/>
            <p:cNvCxnSpPr/>
            <p:nvPr/>
          </p:nvCxnSpPr>
          <p:spPr>
            <a:xfrm>
              <a:off x="8428125" y="251525"/>
              <a:ext cx="7242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13"/>
            <p:cNvCxnSpPr/>
            <p:nvPr/>
          </p:nvCxnSpPr>
          <p:spPr>
            <a:xfrm rot="10800000">
              <a:off x="343300" y="-8275"/>
              <a:ext cx="0" cy="5153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4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4"/>
          <p:cNvSpPr/>
          <p:nvPr/>
        </p:nvSpPr>
        <p:spPr>
          <a:xfrm>
            <a:off x="0" y="2395100"/>
            <a:ext cx="9144000" cy="2757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147;p14"/>
          <p:cNvGrpSpPr/>
          <p:nvPr/>
        </p:nvGrpSpPr>
        <p:grpSpPr>
          <a:xfrm>
            <a:off x="4374938" y="4739233"/>
            <a:ext cx="394125" cy="271800"/>
            <a:chOff x="215225" y="4734875"/>
            <a:chExt cx="394125" cy="271800"/>
          </a:xfrm>
        </p:grpSpPr>
        <p:sp>
          <p:nvSpPr>
            <p:cNvPr id="148" name="Google Shape;148;p14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150;p14"/>
          <p:cNvGrpSpPr/>
          <p:nvPr/>
        </p:nvGrpSpPr>
        <p:grpSpPr>
          <a:xfrm>
            <a:off x="342700" y="-50"/>
            <a:ext cx="0" cy="5152250"/>
            <a:chOff x="8804325" y="-50"/>
            <a:chExt cx="0" cy="5152250"/>
          </a:xfrm>
        </p:grpSpPr>
        <p:cxnSp>
          <p:nvCxnSpPr>
            <p:cNvPr id="151" name="Google Shape;151;p14"/>
            <p:cNvCxnSpPr/>
            <p:nvPr/>
          </p:nvCxnSpPr>
          <p:spPr>
            <a:xfrm rot="10800000">
              <a:off x="8804325" y="2399100"/>
              <a:ext cx="0" cy="27531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14"/>
            <p:cNvCxnSpPr/>
            <p:nvPr/>
          </p:nvCxnSpPr>
          <p:spPr>
            <a:xfrm rot="10800000">
              <a:off x="8804325" y="-50"/>
              <a:ext cx="0" cy="2405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53" name="Google Shape;153;p14"/>
          <p:cNvCxnSpPr/>
          <p:nvPr/>
        </p:nvCxnSpPr>
        <p:spPr>
          <a:xfrm>
            <a:off x="-286075" y="534000"/>
            <a:ext cx="9896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" name="Google Shape;154;p14"/>
          <p:cNvSpPr txBox="1">
            <a:spLocks noGrp="1"/>
          </p:cNvSpPr>
          <p:nvPr>
            <p:ph type="title" hasCustomPrompt="1"/>
          </p:nvPr>
        </p:nvSpPr>
        <p:spPr>
          <a:xfrm>
            <a:off x="798388" y="274837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14"/>
          <p:cNvSpPr txBox="1">
            <a:spLocks noGrp="1"/>
          </p:cNvSpPr>
          <p:nvPr>
            <p:ph type="subTitle" idx="1"/>
          </p:nvPr>
        </p:nvSpPr>
        <p:spPr>
          <a:xfrm>
            <a:off x="798388" y="3507297"/>
            <a:ext cx="34926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4"/>
          <p:cNvSpPr txBox="1">
            <a:spLocks noGrp="1"/>
          </p:cNvSpPr>
          <p:nvPr>
            <p:ph type="title" idx="2" hasCustomPrompt="1"/>
          </p:nvPr>
        </p:nvSpPr>
        <p:spPr>
          <a:xfrm>
            <a:off x="2825700" y="1037389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7" name="Google Shape;157;p14"/>
          <p:cNvSpPr txBox="1">
            <a:spLocks noGrp="1"/>
          </p:cNvSpPr>
          <p:nvPr>
            <p:ph type="subTitle" idx="3"/>
          </p:nvPr>
        </p:nvSpPr>
        <p:spPr>
          <a:xfrm>
            <a:off x="2825700" y="1796301"/>
            <a:ext cx="34926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title" idx="4" hasCustomPrompt="1"/>
          </p:nvPr>
        </p:nvSpPr>
        <p:spPr>
          <a:xfrm>
            <a:off x="4853013" y="2748375"/>
            <a:ext cx="3492600" cy="76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1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9" name="Google Shape;159;p14"/>
          <p:cNvSpPr txBox="1">
            <a:spLocks noGrp="1"/>
          </p:cNvSpPr>
          <p:nvPr>
            <p:ph type="subTitle" idx="5"/>
          </p:nvPr>
        </p:nvSpPr>
        <p:spPr>
          <a:xfrm>
            <a:off x="4853013" y="3507297"/>
            <a:ext cx="34926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2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5"/>
          <p:cNvSpPr/>
          <p:nvPr/>
        </p:nvSpPr>
        <p:spPr>
          <a:xfrm>
            <a:off x="-125" y="-11925"/>
            <a:ext cx="9144000" cy="54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2" name="Google Shape;312;p25"/>
          <p:cNvGrpSpPr/>
          <p:nvPr/>
        </p:nvGrpSpPr>
        <p:grpSpPr>
          <a:xfrm>
            <a:off x="0" y="-14925"/>
            <a:ext cx="9151800" cy="5158500"/>
            <a:chOff x="0" y="-14925"/>
            <a:chExt cx="9151800" cy="5158500"/>
          </a:xfrm>
        </p:grpSpPr>
        <p:cxnSp>
          <p:nvCxnSpPr>
            <p:cNvPr id="313" name="Google Shape;313;p25"/>
            <p:cNvCxnSpPr/>
            <p:nvPr/>
          </p:nvCxnSpPr>
          <p:spPr>
            <a:xfrm>
              <a:off x="0" y="4897525"/>
              <a:ext cx="9151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4" name="Google Shape;314;p25"/>
            <p:cNvCxnSpPr/>
            <p:nvPr/>
          </p:nvCxnSpPr>
          <p:spPr>
            <a:xfrm rot="10800000">
              <a:off x="343050" y="533475"/>
              <a:ext cx="0" cy="46101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5" name="Google Shape;315;p25"/>
            <p:cNvCxnSpPr/>
            <p:nvPr/>
          </p:nvCxnSpPr>
          <p:spPr>
            <a:xfrm rot="10800000">
              <a:off x="343050" y="-14925"/>
              <a:ext cx="0" cy="549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16" name="Google Shape;316;p25"/>
          <p:cNvGrpSpPr/>
          <p:nvPr/>
        </p:nvGrpSpPr>
        <p:grpSpPr>
          <a:xfrm>
            <a:off x="8603888" y="123825"/>
            <a:ext cx="394125" cy="271800"/>
            <a:chOff x="215225" y="4734875"/>
            <a:chExt cx="394125" cy="271800"/>
          </a:xfrm>
        </p:grpSpPr>
        <p:sp>
          <p:nvSpPr>
            <p:cNvPr id="317" name="Google Shape;317;p25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6"/>
          <p:cNvSpPr/>
          <p:nvPr/>
        </p:nvSpPr>
        <p:spPr>
          <a:xfrm>
            <a:off x="8428900" y="75"/>
            <a:ext cx="715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" name="Google Shape;322;p26"/>
          <p:cNvGrpSpPr/>
          <p:nvPr/>
        </p:nvGrpSpPr>
        <p:grpSpPr>
          <a:xfrm rot="5400000">
            <a:off x="8589425" y="4564550"/>
            <a:ext cx="394125" cy="271800"/>
            <a:chOff x="215225" y="4734875"/>
            <a:chExt cx="394125" cy="271800"/>
          </a:xfrm>
        </p:grpSpPr>
        <p:sp>
          <p:nvSpPr>
            <p:cNvPr id="323" name="Google Shape;323;p26"/>
            <p:cNvSpPr/>
            <p:nvPr/>
          </p:nvSpPr>
          <p:spPr>
            <a:xfrm>
              <a:off x="215225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337550" y="4734875"/>
              <a:ext cx="271800" cy="271800"/>
            </a:xfrm>
            <a:prstGeom prst="ellipse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26"/>
          <p:cNvGrpSpPr/>
          <p:nvPr/>
        </p:nvGrpSpPr>
        <p:grpSpPr>
          <a:xfrm>
            <a:off x="0" y="-8275"/>
            <a:ext cx="9152325" cy="5153700"/>
            <a:chOff x="0" y="-8275"/>
            <a:chExt cx="9152325" cy="5153700"/>
          </a:xfrm>
        </p:grpSpPr>
        <p:cxnSp>
          <p:nvCxnSpPr>
            <p:cNvPr id="326" name="Google Shape;326;p26"/>
            <p:cNvCxnSpPr/>
            <p:nvPr/>
          </p:nvCxnSpPr>
          <p:spPr>
            <a:xfrm>
              <a:off x="0" y="251525"/>
              <a:ext cx="8445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7" name="Google Shape;327;p26"/>
            <p:cNvCxnSpPr/>
            <p:nvPr/>
          </p:nvCxnSpPr>
          <p:spPr>
            <a:xfrm>
              <a:off x="8428125" y="251525"/>
              <a:ext cx="7242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26"/>
            <p:cNvCxnSpPr/>
            <p:nvPr/>
          </p:nvCxnSpPr>
          <p:spPr>
            <a:xfrm rot="10800000">
              <a:off x="343300" y="-8275"/>
              <a:ext cx="0" cy="51537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4">
  <p:cSld name="Title + three columns 4">
    <p:bg>
      <p:bgPr>
        <a:noFill/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0" y="2116000"/>
            <a:ext cx="3049800" cy="30273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"/>
          <p:cNvSpPr/>
          <p:nvPr/>
        </p:nvSpPr>
        <p:spPr>
          <a:xfrm>
            <a:off x="6087300" y="2116000"/>
            <a:ext cx="3049800" cy="30273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2514500" y="443475"/>
            <a:ext cx="1947000" cy="118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619047" y="318788"/>
            <a:ext cx="3391800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3690012" y="3171795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2"/>
          </p:nvPr>
        </p:nvSpPr>
        <p:spPr>
          <a:xfrm>
            <a:off x="3690010" y="3499218"/>
            <a:ext cx="17571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3"/>
          </p:nvPr>
        </p:nvSpPr>
        <p:spPr>
          <a:xfrm>
            <a:off x="613800" y="3174774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subTitle" idx="4"/>
          </p:nvPr>
        </p:nvSpPr>
        <p:spPr>
          <a:xfrm>
            <a:off x="613625" y="3495810"/>
            <a:ext cx="1757100" cy="87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5"/>
          </p:nvPr>
        </p:nvSpPr>
        <p:spPr>
          <a:xfrm>
            <a:off x="6767159" y="3479196"/>
            <a:ext cx="1757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700" b="1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ubTitle" idx="6"/>
          </p:nvPr>
        </p:nvSpPr>
        <p:spPr>
          <a:xfrm>
            <a:off x="6767129" y="3794675"/>
            <a:ext cx="1757100" cy="8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ubTitle" idx="7"/>
          </p:nvPr>
        </p:nvSpPr>
        <p:spPr>
          <a:xfrm>
            <a:off x="4132673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8"/>
          </p:nvPr>
        </p:nvSpPr>
        <p:spPr>
          <a:xfrm>
            <a:off x="7214954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9"/>
          </p:nvPr>
        </p:nvSpPr>
        <p:spPr>
          <a:xfrm>
            <a:off x="1088375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3000" b="1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56311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56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3AD15-3D0B-629E-1772-19C46844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BFE1A-D677-7DB2-9BCF-8BBBB6C3F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8CCA5-1D5E-C74D-F153-E259A6A4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FAAAF-E83C-4D31-AA12-CB4F874A3B2E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5886C-374B-D060-B096-15EFF4CC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178A0-5D92-446A-68E4-86184B6FB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88EA9-149A-4ABC-90C3-9DE1252E0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erif Text"/>
              <a:buNone/>
              <a:defRPr sz="30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Text"/>
              <a:buNone/>
              <a:defRPr sz="3500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●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○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mo"/>
              <a:buChar char="■"/>
              <a:defRPr sz="120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  <p:sldLayoutId id="2147483656" r:id="rId5"/>
    <p:sldLayoutId id="2147483659" r:id="rId6"/>
    <p:sldLayoutId id="2147483660" r:id="rId7"/>
    <p:sldLayoutId id="2147483671" r:id="rId8"/>
    <p:sldLayoutId id="2147483672" r:id="rId9"/>
    <p:sldLayoutId id="2147483677" r:id="rId10"/>
    <p:sldLayoutId id="2147483678" r:id="rId11"/>
    <p:sldLayoutId id="214748367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9" name="Google Shape;339;p30"/>
          <p:cNvCxnSpPr/>
          <p:nvPr/>
        </p:nvCxnSpPr>
        <p:spPr>
          <a:xfrm>
            <a:off x="-595675" y="3688800"/>
            <a:ext cx="9896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502696F-0F82-EEF1-46BF-B2353B8F3C5F}"/>
              </a:ext>
            </a:extLst>
          </p:cNvPr>
          <p:cNvSpPr/>
          <p:nvPr/>
        </p:nvSpPr>
        <p:spPr>
          <a:xfrm>
            <a:off x="169200" y="4680000"/>
            <a:ext cx="943200" cy="356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5837A50-75CB-E55A-A709-F787038FF142}"/>
              </a:ext>
            </a:extLst>
          </p:cNvPr>
          <p:cNvSpPr/>
          <p:nvPr/>
        </p:nvSpPr>
        <p:spPr>
          <a:xfrm>
            <a:off x="6947720" y="-1045376"/>
            <a:ext cx="4325148" cy="3716819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A1DDF55-A95E-1CF9-56F8-15236CFE6664}"/>
              </a:ext>
            </a:extLst>
          </p:cNvPr>
          <p:cNvSpPr/>
          <p:nvPr/>
        </p:nvSpPr>
        <p:spPr>
          <a:xfrm>
            <a:off x="5096046" y="3046244"/>
            <a:ext cx="272021" cy="275731"/>
          </a:xfrm>
          <a:prstGeom prst="ellipse">
            <a:avLst/>
          </a:prstGeom>
          <a:solidFill>
            <a:srgbClr val="D7DFE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Google Shape;340;p30"/>
          <p:cNvSpPr txBox="1">
            <a:spLocks noGrp="1"/>
          </p:cNvSpPr>
          <p:nvPr>
            <p:ph type="ctrTitle"/>
          </p:nvPr>
        </p:nvSpPr>
        <p:spPr>
          <a:xfrm>
            <a:off x="0" y="1545528"/>
            <a:ext cx="8780400" cy="858838"/>
          </a:xfrm>
          <a:prstGeom prst="rect">
            <a:avLst/>
          </a:prstGeom>
          <a:solidFill>
            <a:schemeClr val="tx1">
              <a:alpha val="5000"/>
            </a:scheme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dirty="0"/>
              <a:t>Data savadlılığı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3"/>
          <p:cNvSpPr txBox="1">
            <a:spLocks noGrp="1"/>
          </p:cNvSpPr>
          <p:nvPr>
            <p:ph type="title"/>
          </p:nvPr>
        </p:nvSpPr>
        <p:spPr>
          <a:xfrm>
            <a:off x="270000" y="1500300"/>
            <a:ext cx="8047300" cy="9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dirty="0"/>
              <a:t>Niyə data savadlılığı vacib bacarıq sayılır?</a:t>
            </a:r>
            <a:endParaRPr dirty="0"/>
          </a:p>
        </p:txBody>
      </p:sp>
      <p:sp>
        <p:nvSpPr>
          <p:cNvPr id="373" name="Google Shape;373;p33"/>
          <p:cNvSpPr txBox="1">
            <a:spLocks noGrp="1"/>
          </p:cNvSpPr>
          <p:nvPr>
            <p:ph type="title" idx="2"/>
          </p:nvPr>
        </p:nvSpPr>
        <p:spPr>
          <a:xfrm>
            <a:off x="715100" y="535000"/>
            <a:ext cx="1117500" cy="9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cxnSp>
        <p:nvCxnSpPr>
          <p:cNvPr id="374" name="Google Shape;374;p33"/>
          <p:cNvCxnSpPr/>
          <p:nvPr/>
        </p:nvCxnSpPr>
        <p:spPr>
          <a:xfrm>
            <a:off x="-336179" y="3446762"/>
            <a:ext cx="9896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F29D7E5-6A71-2939-2E83-AA155AC5382C}"/>
              </a:ext>
            </a:extLst>
          </p:cNvPr>
          <p:cNvSpPr/>
          <p:nvPr/>
        </p:nvSpPr>
        <p:spPr>
          <a:xfrm>
            <a:off x="169200" y="4680000"/>
            <a:ext cx="943200" cy="356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9"/>
          <p:cNvSpPr txBox="1">
            <a:spLocks noGrp="1"/>
          </p:cNvSpPr>
          <p:nvPr>
            <p:ph type="title" idx="2"/>
          </p:nvPr>
        </p:nvSpPr>
        <p:spPr>
          <a:xfrm>
            <a:off x="-205200" y="493789"/>
            <a:ext cx="9349200" cy="76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Biz data eras</a:t>
            </a:r>
            <a:r>
              <a:rPr lang="az-Latn-AZ" dirty="0"/>
              <a:t>ında yaşayırıq</a:t>
            </a:r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FE72D4-EC4D-E034-74A7-BDAF5B07EA60}"/>
              </a:ext>
            </a:extLst>
          </p:cNvPr>
          <p:cNvSpPr/>
          <p:nvPr/>
        </p:nvSpPr>
        <p:spPr>
          <a:xfrm>
            <a:off x="3978000" y="4672800"/>
            <a:ext cx="943200" cy="356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oogle Shape;372;p33">
            <a:extLst>
              <a:ext uri="{FF2B5EF4-FFF2-40B4-BE49-F238E27FC236}">
                <a16:creationId xmlns:a16="http://schemas.microsoft.com/office/drawing/2014/main" id="{BC5D0B05-894C-462A-9669-632EE19D09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5950" y="3585612"/>
            <a:ext cx="8047300" cy="9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600" dirty="0"/>
              <a:t>Data </a:t>
            </a:r>
            <a:r>
              <a:rPr lang="en-US" sz="1600" dirty="0" err="1"/>
              <a:t>savadlılığı</a:t>
            </a:r>
            <a:r>
              <a:rPr lang="en-US" sz="1600" dirty="0"/>
              <a:t> </a:t>
            </a:r>
            <a:r>
              <a:rPr lang="en-US" sz="1600" dirty="0" err="1"/>
              <a:t>belə</a:t>
            </a:r>
            <a:r>
              <a:rPr lang="en-US" sz="1600" dirty="0"/>
              <a:t> </a:t>
            </a:r>
            <a:r>
              <a:rPr lang="en-US" sz="1600" dirty="0" err="1"/>
              <a:t>tərif</a:t>
            </a:r>
            <a:r>
              <a:rPr lang="en-US" sz="1600" dirty="0"/>
              <a:t> </a:t>
            </a:r>
            <a:r>
              <a:rPr lang="en-US" sz="1600" dirty="0" err="1"/>
              <a:t>edilə</a:t>
            </a:r>
            <a:r>
              <a:rPr lang="en-US" sz="1600" dirty="0"/>
              <a:t> </a:t>
            </a:r>
            <a:r>
              <a:rPr lang="en-US" sz="1600" dirty="0" err="1"/>
              <a:t>bilər</a:t>
            </a:r>
            <a:r>
              <a:rPr lang="en-US" sz="1600" dirty="0"/>
              <a:t>: </a:t>
            </a:r>
            <a:br>
              <a:rPr lang="az-Latn-AZ" sz="1600" dirty="0"/>
            </a:br>
            <a:br>
              <a:rPr lang="az-Latn-AZ" sz="1600" dirty="0"/>
            </a:br>
            <a:r>
              <a:rPr lang="az-Latn-AZ" sz="1600" dirty="0"/>
              <a:t>B</a:t>
            </a:r>
            <a:r>
              <a:rPr lang="en-US" sz="1600" dirty="0"/>
              <a:t>u, </a:t>
            </a:r>
            <a:r>
              <a:rPr lang="az-Latn-AZ" sz="1600" dirty="0"/>
              <a:t>datanı </a:t>
            </a:r>
            <a:r>
              <a:rPr lang="en-US" sz="1600" dirty="0" err="1"/>
              <a:t>oxumaq</a:t>
            </a:r>
            <a:r>
              <a:rPr lang="en-US" sz="1600" dirty="0"/>
              <a:t>, </a:t>
            </a:r>
            <a:r>
              <a:rPr lang="en-US" sz="1600" dirty="0" err="1"/>
              <a:t>onlarla</a:t>
            </a:r>
            <a:r>
              <a:rPr lang="en-US" sz="1600" dirty="0"/>
              <a:t> </a:t>
            </a:r>
            <a:r>
              <a:rPr lang="en-US" sz="1600" dirty="0" err="1"/>
              <a:t>işləmək</a:t>
            </a:r>
            <a:r>
              <a:rPr lang="en-US" sz="1600" dirty="0"/>
              <a:t>, </a:t>
            </a:r>
            <a:r>
              <a:rPr lang="en-US" sz="1600" dirty="0" err="1"/>
              <a:t>təhlil</a:t>
            </a:r>
            <a:r>
              <a:rPr lang="en-US" sz="1600" dirty="0"/>
              <a:t> </a:t>
            </a:r>
            <a:r>
              <a:rPr lang="en-US" sz="1600" dirty="0" err="1"/>
              <a:t>etmək</a:t>
            </a:r>
            <a:r>
              <a:rPr lang="en-US" sz="1600" dirty="0"/>
              <a:t> </a:t>
            </a:r>
            <a:r>
              <a:rPr lang="en-US" sz="1600" dirty="0" err="1"/>
              <a:t>və</a:t>
            </a:r>
            <a:r>
              <a:rPr lang="en-US" sz="1600" dirty="0"/>
              <a:t> </a:t>
            </a:r>
            <a:r>
              <a:rPr lang="en-US" sz="1600" dirty="0" err="1"/>
              <a:t>məlumatlardan</a:t>
            </a:r>
            <a:r>
              <a:rPr lang="en-US" sz="1600" dirty="0"/>
              <a:t> </a:t>
            </a:r>
            <a:r>
              <a:rPr lang="en-US" sz="1600" dirty="0" err="1"/>
              <a:t>əldə</a:t>
            </a:r>
            <a:r>
              <a:rPr lang="en-US" sz="1600" dirty="0"/>
              <a:t> </a:t>
            </a:r>
            <a:r>
              <a:rPr lang="en-US" sz="1600" dirty="0" err="1"/>
              <a:t>olunan</a:t>
            </a:r>
            <a:r>
              <a:rPr lang="en-US" sz="1600" dirty="0"/>
              <a:t> </a:t>
            </a:r>
            <a:r>
              <a:rPr lang="en-US" sz="1600" dirty="0" err="1"/>
              <a:t>fikirləri</a:t>
            </a:r>
            <a:r>
              <a:rPr lang="en-US" sz="1600" dirty="0"/>
              <a:t> </a:t>
            </a:r>
            <a:r>
              <a:rPr lang="en-US" sz="1600" dirty="0" err="1"/>
              <a:t>ünsiyyət</a:t>
            </a:r>
            <a:r>
              <a:rPr lang="en-US" sz="1600" dirty="0"/>
              <a:t> </a:t>
            </a:r>
            <a:r>
              <a:rPr lang="en-US" sz="1600" dirty="0" err="1"/>
              <a:t>yolu</a:t>
            </a:r>
            <a:r>
              <a:rPr lang="en-US" sz="1600" dirty="0"/>
              <a:t> </a:t>
            </a:r>
            <a:r>
              <a:rPr lang="en-US" sz="1600" dirty="0" err="1"/>
              <a:t>ilə</a:t>
            </a:r>
            <a:r>
              <a:rPr lang="en-US" sz="1600" dirty="0"/>
              <a:t> </a:t>
            </a:r>
            <a:r>
              <a:rPr lang="en-US" sz="1600" dirty="0" err="1"/>
              <a:t>çatdırmaq</a:t>
            </a:r>
            <a:r>
              <a:rPr lang="en-US" sz="1600" dirty="0"/>
              <a:t> </a:t>
            </a:r>
            <a:r>
              <a:rPr lang="en-US" sz="1600" dirty="0" err="1"/>
              <a:t>bacarığıdır</a:t>
            </a:r>
            <a:r>
              <a:rPr lang="en-US" sz="1600" dirty="0"/>
              <a:t>.</a:t>
            </a:r>
            <a:endParaRPr sz="1600" dirty="0"/>
          </a:p>
        </p:txBody>
      </p:sp>
      <p:pic>
        <p:nvPicPr>
          <p:cNvPr id="14" name="Google Shape;150;p23">
            <a:extLst>
              <a:ext uri="{FF2B5EF4-FFF2-40B4-BE49-F238E27FC236}">
                <a16:creationId xmlns:a16="http://schemas.microsoft.com/office/drawing/2014/main" id="{26360DFC-F4D2-1728-7EFF-49EA2F0894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1200"/>
            <a:ext cx="9144000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1;p23">
            <a:extLst>
              <a:ext uri="{FF2B5EF4-FFF2-40B4-BE49-F238E27FC236}">
                <a16:creationId xmlns:a16="http://schemas.microsoft.com/office/drawing/2014/main" id="{9DDF9857-3C58-F9F1-CDD2-8071AB9E1D8B}"/>
              </a:ext>
            </a:extLst>
          </p:cNvPr>
          <p:cNvSpPr/>
          <p:nvPr/>
        </p:nvSpPr>
        <p:spPr>
          <a:xfrm>
            <a:off x="168456" y="1982886"/>
            <a:ext cx="2063542" cy="15072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Kompüter savadlılığı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52;p23">
            <a:extLst>
              <a:ext uri="{FF2B5EF4-FFF2-40B4-BE49-F238E27FC236}">
                <a16:creationId xmlns:a16="http://schemas.microsoft.com/office/drawing/2014/main" id="{0DDAD9B5-0AB3-F53C-6E90-E3BA660F90AE}"/>
              </a:ext>
            </a:extLst>
          </p:cNvPr>
          <p:cNvSpPr/>
          <p:nvPr/>
        </p:nvSpPr>
        <p:spPr>
          <a:xfrm>
            <a:off x="3459768" y="1990324"/>
            <a:ext cx="1864463" cy="15072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İnternet savadlılığı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53;p23">
            <a:extLst>
              <a:ext uri="{FF2B5EF4-FFF2-40B4-BE49-F238E27FC236}">
                <a16:creationId xmlns:a16="http://schemas.microsoft.com/office/drawing/2014/main" id="{474D49D6-9B0C-A597-7305-E1629AD018FB}"/>
              </a:ext>
            </a:extLst>
          </p:cNvPr>
          <p:cNvSpPr/>
          <p:nvPr/>
        </p:nvSpPr>
        <p:spPr>
          <a:xfrm>
            <a:off x="6825601" y="1990562"/>
            <a:ext cx="2016000" cy="15072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rgbClr val="073F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az-Latn-AZ" dirty="0"/>
              <a:t> </a:t>
            </a:r>
            <a:r>
              <a:rPr lang="en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savadlılığı</a:t>
            </a: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0AE9A8-2EB6-3604-F47D-9BEDA403F962}"/>
              </a:ext>
            </a:extLst>
          </p:cNvPr>
          <p:cNvSpPr/>
          <p:nvPr/>
        </p:nvSpPr>
        <p:spPr>
          <a:xfrm>
            <a:off x="5976000" y="2428111"/>
            <a:ext cx="3168000" cy="26883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6BD084-45B0-1DBF-57F5-117E0EB9A7F8}"/>
              </a:ext>
            </a:extLst>
          </p:cNvPr>
          <p:cNvSpPr/>
          <p:nvPr/>
        </p:nvSpPr>
        <p:spPr>
          <a:xfrm>
            <a:off x="0" y="2455200"/>
            <a:ext cx="3168000" cy="26883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Google Shape;363;p27"/>
          <p:cNvSpPr/>
          <p:nvPr/>
        </p:nvSpPr>
        <p:spPr>
          <a:xfrm rot="2700000">
            <a:off x="1207918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7"/>
          <p:cNvSpPr/>
          <p:nvPr/>
        </p:nvSpPr>
        <p:spPr>
          <a:xfrm rot="2700000">
            <a:off x="7361406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7"/>
          <p:cNvSpPr/>
          <p:nvPr/>
        </p:nvSpPr>
        <p:spPr>
          <a:xfrm rot="2700000">
            <a:off x="4282008" y="2748468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7"/>
          <p:cNvSpPr txBox="1">
            <a:spLocks noGrp="1"/>
          </p:cNvSpPr>
          <p:nvPr>
            <p:ph type="subTitle" idx="8"/>
          </p:nvPr>
        </p:nvSpPr>
        <p:spPr>
          <a:xfrm>
            <a:off x="7214954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7" name="Google Shape;367;p27"/>
          <p:cNvSpPr txBox="1">
            <a:spLocks noGrp="1"/>
          </p:cNvSpPr>
          <p:nvPr>
            <p:ph type="subTitle" idx="7"/>
          </p:nvPr>
        </p:nvSpPr>
        <p:spPr>
          <a:xfrm>
            <a:off x="4132673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368" name="Google Shape;368;p27"/>
          <p:cNvSpPr txBox="1">
            <a:spLocks noGrp="1"/>
          </p:cNvSpPr>
          <p:nvPr>
            <p:ph type="subTitle" idx="9"/>
          </p:nvPr>
        </p:nvSpPr>
        <p:spPr>
          <a:xfrm>
            <a:off x="1088375" y="2693854"/>
            <a:ext cx="8076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9" name="Google Shape;369;p27"/>
          <p:cNvSpPr txBox="1">
            <a:spLocks noGrp="1"/>
          </p:cNvSpPr>
          <p:nvPr>
            <p:ph type="title"/>
          </p:nvPr>
        </p:nvSpPr>
        <p:spPr>
          <a:xfrm>
            <a:off x="619047" y="318788"/>
            <a:ext cx="4472498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dirty="0"/>
              <a:t>Data savadlılığını</a:t>
            </a:r>
            <a:br>
              <a:rPr lang="en" dirty="0"/>
            </a:br>
            <a:r>
              <a:rPr lang="en" dirty="0">
                <a:solidFill>
                  <a:schemeClr val="dk2"/>
                </a:solidFill>
              </a:rPr>
              <a:t>3</a:t>
            </a:r>
            <a:r>
              <a:rPr lang="en" dirty="0"/>
              <a:t> mərhələyə bölə bilərik</a:t>
            </a:r>
            <a:endParaRPr dirty="0"/>
          </a:p>
        </p:txBody>
      </p:sp>
      <p:sp>
        <p:nvSpPr>
          <p:cNvPr id="370" name="Google Shape;370;p27"/>
          <p:cNvSpPr txBox="1">
            <a:spLocks noGrp="1"/>
          </p:cNvSpPr>
          <p:nvPr>
            <p:ph type="subTitle" idx="1"/>
          </p:nvPr>
        </p:nvSpPr>
        <p:spPr>
          <a:xfrm>
            <a:off x="3587775" y="3863957"/>
            <a:ext cx="2135547" cy="66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 dirty="0">
                <a:solidFill>
                  <a:schemeClr val="tx1"/>
                </a:solidFill>
              </a:rPr>
              <a:t>Data ilə işləmək və təhlil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71" name="Google Shape;371;p27"/>
          <p:cNvSpPr txBox="1">
            <a:spLocks noGrp="1"/>
          </p:cNvSpPr>
          <p:nvPr>
            <p:ph type="subTitle" idx="3"/>
          </p:nvPr>
        </p:nvSpPr>
        <p:spPr>
          <a:xfrm>
            <a:off x="382447" y="3910567"/>
            <a:ext cx="2219456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SzPts val="1500"/>
              <a:buNone/>
            </a:pPr>
            <a:r>
              <a:rPr lang="en">
                <a:solidFill>
                  <a:schemeClr val="lt1"/>
                </a:solidFill>
              </a:rPr>
              <a:t>Datanı oxumaq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72" name="Google Shape;372;p27"/>
          <p:cNvSpPr txBox="1"/>
          <p:nvPr/>
        </p:nvSpPr>
        <p:spPr>
          <a:xfrm>
            <a:off x="6603138" y="3772261"/>
            <a:ext cx="2219456" cy="9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500"/>
              <a:buFont typeface="Mulish Medium"/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Mulish Medium"/>
                <a:ea typeface="Mulish Medium"/>
                <a:cs typeface="Mulish Medium"/>
                <a:sym typeface="Mulish Medium"/>
              </a:rPr>
              <a:t>Məlumatların və fikirlərin düzgün şəkildə çatdırılması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DBFE08-D9EE-7976-8DB1-28E8D97937BD}"/>
              </a:ext>
            </a:extLst>
          </p:cNvPr>
          <p:cNvSpPr/>
          <p:nvPr/>
        </p:nvSpPr>
        <p:spPr>
          <a:xfrm>
            <a:off x="295353" y="272000"/>
            <a:ext cx="8229600" cy="1386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3200" dirty="0">
                <a:solidFill>
                  <a:schemeClr val="tx1"/>
                </a:solidFill>
              </a:rPr>
              <a:t>Data savadlılığını</a:t>
            </a:r>
            <a:br>
              <a:rPr lang="en" sz="3200" dirty="0">
                <a:solidFill>
                  <a:schemeClr val="tx1"/>
                </a:solidFill>
              </a:rPr>
            </a:br>
            <a:r>
              <a:rPr lang="e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" sz="3200" dirty="0">
                <a:solidFill>
                  <a:schemeClr val="tx1"/>
                </a:solidFill>
              </a:rPr>
              <a:t> mərhələyə bölə bilərik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Google Shape;364;p27">
            <a:extLst>
              <a:ext uri="{FF2B5EF4-FFF2-40B4-BE49-F238E27FC236}">
                <a16:creationId xmlns:a16="http://schemas.microsoft.com/office/drawing/2014/main" id="{DD1B85E5-DBA0-E8F3-30B8-4CD91FA0B79F}"/>
              </a:ext>
            </a:extLst>
          </p:cNvPr>
          <p:cNvSpPr/>
          <p:nvPr/>
        </p:nvSpPr>
        <p:spPr>
          <a:xfrm rot="2700000">
            <a:off x="4256897" y="2748469"/>
            <a:ext cx="568514" cy="568514"/>
          </a:xfrm>
          <a:prstGeom prst="rect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az-Latn-AZ" sz="3200" dirty="0">
                <a:solidFill>
                  <a:schemeClr val="tx1"/>
                </a:solidFill>
              </a:rPr>
              <a:t>Data savadlı olmağın üstünlükləri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56" name="Google Shape;356;p32"/>
          <p:cNvSpPr txBox="1">
            <a:spLocks noGrp="1"/>
          </p:cNvSpPr>
          <p:nvPr>
            <p:ph type="title" idx="2"/>
          </p:nvPr>
        </p:nvSpPr>
        <p:spPr>
          <a:xfrm>
            <a:off x="720000" y="177952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57" name="Google Shape;357;p32"/>
          <p:cNvSpPr txBox="1">
            <a:spLocks noGrp="1"/>
          </p:cNvSpPr>
          <p:nvPr>
            <p:ph type="title" idx="3"/>
          </p:nvPr>
        </p:nvSpPr>
        <p:spPr>
          <a:xfrm>
            <a:off x="720000" y="321284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58" name="Google Shape;358;p32"/>
          <p:cNvSpPr txBox="1">
            <a:spLocks noGrp="1"/>
          </p:cNvSpPr>
          <p:nvPr>
            <p:ph type="title" idx="4"/>
          </p:nvPr>
        </p:nvSpPr>
        <p:spPr>
          <a:xfrm>
            <a:off x="3419275" y="177952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59" name="Google Shape;359;p32"/>
          <p:cNvSpPr txBox="1">
            <a:spLocks noGrp="1"/>
          </p:cNvSpPr>
          <p:nvPr>
            <p:ph type="title" idx="5"/>
          </p:nvPr>
        </p:nvSpPr>
        <p:spPr>
          <a:xfrm>
            <a:off x="3419275" y="321284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60" name="Google Shape;360;p32"/>
          <p:cNvSpPr txBox="1">
            <a:spLocks noGrp="1"/>
          </p:cNvSpPr>
          <p:nvPr>
            <p:ph type="title" idx="6"/>
          </p:nvPr>
        </p:nvSpPr>
        <p:spPr>
          <a:xfrm>
            <a:off x="6118550" y="177952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61" name="Google Shape;361;p32"/>
          <p:cNvSpPr txBox="1">
            <a:spLocks noGrp="1"/>
          </p:cNvSpPr>
          <p:nvPr>
            <p:ph type="title" idx="7"/>
          </p:nvPr>
        </p:nvSpPr>
        <p:spPr>
          <a:xfrm>
            <a:off x="6118550" y="3212841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362" name="Google Shape;362;p32"/>
          <p:cNvSpPr txBox="1">
            <a:spLocks noGrp="1"/>
          </p:cNvSpPr>
          <p:nvPr>
            <p:ph type="subTitle" idx="1"/>
          </p:nvPr>
        </p:nvSpPr>
        <p:spPr>
          <a:xfrm>
            <a:off x="720000" y="2227125"/>
            <a:ext cx="2624400" cy="4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az-Latn-AZ" sz="1400" dirty="0">
                <a:latin typeface="+mn-lt"/>
              </a:rPr>
              <a:t>Daha dəqiq qərarvermə</a:t>
            </a:r>
            <a:endParaRPr sz="1400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CDB063-0E28-7D82-B564-4086D760C3C2}"/>
              </a:ext>
            </a:extLst>
          </p:cNvPr>
          <p:cNvSpPr/>
          <p:nvPr/>
        </p:nvSpPr>
        <p:spPr>
          <a:xfrm>
            <a:off x="8622000" y="4359600"/>
            <a:ext cx="392400" cy="608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oogle Shape;362;p32">
            <a:extLst>
              <a:ext uri="{FF2B5EF4-FFF2-40B4-BE49-F238E27FC236}">
                <a16:creationId xmlns:a16="http://schemas.microsoft.com/office/drawing/2014/main" id="{9B2CD689-F637-5CA1-7BCC-0EFF8087ECBA}"/>
              </a:ext>
            </a:extLst>
          </p:cNvPr>
          <p:cNvSpPr txBox="1">
            <a:spLocks/>
          </p:cNvSpPr>
          <p:nvPr/>
        </p:nvSpPr>
        <p:spPr>
          <a:xfrm>
            <a:off x="3419275" y="2227123"/>
            <a:ext cx="2624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az-Latn-AZ" sz="1400" dirty="0">
                <a:latin typeface="+mn-lt"/>
              </a:rPr>
              <a:t>İş proseslərinin optimallaşdırılması</a:t>
            </a:r>
          </a:p>
        </p:txBody>
      </p:sp>
      <p:sp>
        <p:nvSpPr>
          <p:cNvPr id="14" name="Google Shape;362;p32">
            <a:extLst>
              <a:ext uri="{FF2B5EF4-FFF2-40B4-BE49-F238E27FC236}">
                <a16:creationId xmlns:a16="http://schemas.microsoft.com/office/drawing/2014/main" id="{2A77BE54-F723-070C-BB25-6A6673C9ACAA}"/>
              </a:ext>
            </a:extLst>
          </p:cNvPr>
          <p:cNvSpPr txBox="1">
            <a:spLocks/>
          </p:cNvSpPr>
          <p:nvPr/>
        </p:nvSpPr>
        <p:spPr>
          <a:xfrm>
            <a:off x="6118550" y="2185123"/>
            <a:ext cx="2624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az-Latn-AZ" sz="1400" dirty="0">
                <a:latin typeface="+mn-lt"/>
              </a:rPr>
              <a:t>Riskin azalması</a:t>
            </a:r>
          </a:p>
        </p:txBody>
      </p:sp>
      <p:sp>
        <p:nvSpPr>
          <p:cNvPr id="15" name="Google Shape;362;p32">
            <a:extLst>
              <a:ext uri="{FF2B5EF4-FFF2-40B4-BE49-F238E27FC236}">
                <a16:creationId xmlns:a16="http://schemas.microsoft.com/office/drawing/2014/main" id="{16866069-D7E6-75A7-DCF7-BF7C77AAD87C}"/>
              </a:ext>
            </a:extLst>
          </p:cNvPr>
          <p:cNvSpPr txBox="1">
            <a:spLocks/>
          </p:cNvSpPr>
          <p:nvPr/>
        </p:nvSpPr>
        <p:spPr>
          <a:xfrm>
            <a:off x="720000" y="3660325"/>
            <a:ext cx="2624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az-Latn-AZ" sz="1400" dirty="0">
                <a:latin typeface="+mn-lt"/>
              </a:rPr>
              <a:t>Müştəri yönümlü yanaşma</a:t>
            </a:r>
          </a:p>
        </p:txBody>
      </p:sp>
      <p:sp>
        <p:nvSpPr>
          <p:cNvPr id="16" name="Google Shape;362;p32">
            <a:extLst>
              <a:ext uri="{FF2B5EF4-FFF2-40B4-BE49-F238E27FC236}">
                <a16:creationId xmlns:a16="http://schemas.microsoft.com/office/drawing/2014/main" id="{3B2638CE-3642-3D78-C377-BE9757187C30}"/>
              </a:ext>
            </a:extLst>
          </p:cNvPr>
          <p:cNvSpPr txBox="1">
            <a:spLocks/>
          </p:cNvSpPr>
          <p:nvPr/>
        </p:nvSpPr>
        <p:spPr>
          <a:xfrm>
            <a:off x="3419275" y="3660325"/>
            <a:ext cx="2624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az-Latn-AZ" sz="1400" dirty="0">
                <a:latin typeface="+mn-lt"/>
              </a:rPr>
              <a:t>İş proseslərinin optimallaşdırılması</a:t>
            </a:r>
          </a:p>
        </p:txBody>
      </p:sp>
      <p:sp>
        <p:nvSpPr>
          <p:cNvPr id="17" name="Google Shape;362;p32">
            <a:extLst>
              <a:ext uri="{FF2B5EF4-FFF2-40B4-BE49-F238E27FC236}">
                <a16:creationId xmlns:a16="http://schemas.microsoft.com/office/drawing/2014/main" id="{6A459AF9-F414-BDBB-F7EF-38C9DECC7F30}"/>
              </a:ext>
            </a:extLst>
          </p:cNvPr>
          <p:cNvSpPr txBox="1">
            <a:spLocks/>
          </p:cNvSpPr>
          <p:nvPr/>
        </p:nvSpPr>
        <p:spPr>
          <a:xfrm>
            <a:off x="6118550" y="3660325"/>
            <a:ext cx="26244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dk1"/>
                </a:solidFill>
                <a:latin typeface="DM Serif Text"/>
                <a:ea typeface="DM Serif Text"/>
                <a:cs typeface="DM Serif Text"/>
                <a:sym typeface="DM Serif Tex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az-Latn-AZ" sz="1400" dirty="0">
                <a:latin typeface="+mn-lt"/>
              </a:rPr>
              <a:t>Etik data istifadəsi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9"/>
          <p:cNvSpPr/>
          <p:nvPr/>
        </p:nvSpPr>
        <p:spPr>
          <a:xfrm>
            <a:off x="0" y="-85940"/>
            <a:ext cx="9144000" cy="852755"/>
          </a:xfrm>
          <a:prstGeom prst="rect">
            <a:avLst/>
          </a:prstGeom>
          <a:solidFill>
            <a:schemeClr val="tx1"/>
          </a:solidFill>
          <a:ln w="254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9"/>
          <p:cNvSpPr txBox="1">
            <a:spLocks noGrp="1"/>
          </p:cNvSpPr>
          <p:nvPr>
            <p:ph type="title"/>
          </p:nvPr>
        </p:nvSpPr>
        <p:spPr>
          <a:xfrm>
            <a:off x="439186" y="7324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" dirty="0">
                <a:solidFill>
                  <a:schemeClr val="bg1"/>
                </a:solidFill>
              </a:rPr>
              <a:t>D</a:t>
            </a:r>
            <a:r>
              <a:rPr lang="az-Latn-AZ" dirty="0">
                <a:solidFill>
                  <a:schemeClr val="bg1"/>
                </a:solidFill>
              </a:rPr>
              <a:t>İBM</a:t>
            </a:r>
            <a:r>
              <a:rPr lang="en" dirty="0">
                <a:solidFill>
                  <a:schemeClr val="bg1"/>
                </a:solidFill>
              </a:rPr>
              <a:t> modeli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90" name="Google Shape;390;p29"/>
          <p:cNvSpPr txBox="1"/>
          <p:nvPr/>
        </p:nvSpPr>
        <p:spPr>
          <a:xfrm>
            <a:off x="378911" y="1174362"/>
            <a:ext cx="452189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Xam datalar boş müşahidələrdən və ya ölçmələrdən ibarətdir. 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Birləşdirilməmiş və emal edilməmişdir.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29"/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Google Shape;400;p30">
            <a:extLst>
              <a:ext uri="{FF2B5EF4-FFF2-40B4-BE49-F238E27FC236}">
                <a16:creationId xmlns:a16="http://schemas.microsoft.com/office/drawing/2014/main" id="{9A8C7118-5E1D-D961-3A38-E9919B4F1B1F}"/>
              </a:ext>
            </a:extLst>
          </p:cNvPr>
          <p:cNvSpPr txBox="1"/>
          <p:nvPr/>
        </p:nvSpPr>
        <p:spPr>
          <a:xfrm>
            <a:off x="322105" y="2090352"/>
            <a:ext cx="424989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az-Latn-AZ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İnformasiya </a:t>
            </a: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kontekstdə yerləşdirilmiş xam datalardan ibarətdir.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Bu, adətən məlumatların düzgün yerləşdirilməsi və ya ümumiləşdirilməsi yolu ilə həyata keçirilir.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410;p31">
            <a:extLst>
              <a:ext uri="{FF2B5EF4-FFF2-40B4-BE49-F238E27FC236}">
                <a16:creationId xmlns:a16="http://schemas.microsoft.com/office/drawing/2014/main" id="{6A24DFBA-BAD2-9BFA-0BAB-BFD77D8777E3}"/>
              </a:ext>
            </a:extLst>
          </p:cNvPr>
          <p:cNvSpPr txBox="1"/>
          <p:nvPr/>
        </p:nvSpPr>
        <p:spPr>
          <a:xfrm>
            <a:off x="295544" y="3132574"/>
            <a:ext cx="458585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Bilik pilləsində biz əlaqələr qurmaq, öyrənmək və məna çıxarmaq üçün dataları  birləşdiririk.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20;p32">
            <a:extLst>
              <a:ext uri="{FF2B5EF4-FFF2-40B4-BE49-F238E27FC236}">
                <a16:creationId xmlns:a16="http://schemas.microsoft.com/office/drawing/2014/main" id="{2B3BA035-35C1-C24C-6724-6DEE4CFC1DC2}"/>
              </a:ext>
            </a:extLst>
          </p:cNvPr>
          <p:cNvSpPr txBox="1"/>
          <p:nvPr/>
        </p:nvSpPr>
        <p:spPr>
          <a:xfrm>
            <a:off x="314955" y="3805465"/>
            <a:ext cx="458585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buSzPts val="1400"/>
              <a:buFont typeface="Arial"/>
              <a:buChar char="•"/>
            </a:pP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az-Latn-AZ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üdriklik , </a:t>
            </a: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fəaliyyət istiqamətini müəyyən etmək üçün </a:t>
            </a:r>
            <a:r>
              <a:rPr lang="az-Latn-AZ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biliyi </a:t>
            </a:r>
            <a:r>
              <a:rPr lang="en" sz="12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məntiqi şəkildə birləşdirməklə həyata keçirilir.</a:t>
            </a:r>
            <a:endParaRPr sz="1200" b="0" i="0" u="none" strike="noStrike" cap="none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 descr="A diagram of a pyramid&#10;&#10;AI-generated content may be incorrect.">
            <a:extLst>
              <a:ext uri="{FF2B5EF4-FFF2-40B4-BE49-F238E27FC236}">
                <a16:creationId xmlns:a16="http://schemas.microsoft.com/office/drawing/2014/main" id="{22AA498D-9891-CF8D-6EAF-A657BE02E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398" y="1374029"/>
            <a:ext cx="4065390" cy="2706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540;p37">
            <a:extLst>
              <a:ext uri="{FF2B5EF4-FFF2-40B4-BE49-F238E27FC236}">
                <a16:creationId xmlns:a16="http://schemas.microsoft.com/office/drawing/2014/main" id="{42546D28-BA37-8BDE-BC4E-79263AD45AAE}"/>
              </a:ext>
            </a:extLst>
          </p:cNvPr>
          <p:cNvSpPr/>
          <p:nvPr/>
        </p:nvSpPr>
        <p:spPr>
          <a:xfrm>
            <a:off x="0" y="1"/>
            <a:ext cx="9144000" cy="779014"/>
          </a:xfrm>
          <a:prstGeom prst="rect">
            <a:avLst/>
          </a:prstGeom>
          <a:solidFill>
            <a:schemeClr val="tx1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541;p37">
            <a:extLst>
              <a:ext uri="{FF2B5EF4-FFF2-40B4-BE49-F238E27FC236}">
                <a16:creationId xmlns:a16="http://schemas.microsoft.com/office/drawing/2014/main" id="{144036B6-3D4C-F80B-D774-DD5ABB6D00A7}"/>
              </a:ext>
            </a:extLst>
          </p:cNvPr>
          <p:cNvSpPr txBox="1">
            <a:spLocks/>
          </p:cNvSpPr>
          <p:nvPr/>
        </p:nvSpPr>
        <p:spPr>
          <a:xfrm>
            <a:off x="436108" y="10315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SzPts val="3300"/>
            </a:pPr>
            <a:r>
              <a:rPr lang="en-US" sz="2200" dirty="0">
                <a:solidFill>
                  <a:schemeClr val="bg2"/>
                </a:solidFill>
              </a:rPr>
              <a:t>Data-driven </a:t>
            </a:r>
            <a:r>
              <a:rPr lang="en-US" sz="2200" dirty="0" err="1">
                <a:solidFill>
                  <a:schemeClr val="bg2"/>
                </a:solidFill>
              </a:rPr>
              <a:t>prosess</a:t>
            </a:r>
            <a:endParaRPr lang="en-US" sz="2200" dirty="0">
              <a:solidFill>
                <a:schemeClr val="bg2"/>
              </a:solidFill>
            </a:endParaRPr>
          </a:p>
        </p:txBody>
      </p:sp>
      <p:sp>
        <p:nvSpPr>
          <p:cNvPr id="88" name="Google Shape;544;p37">
            <a:extLst>
              <a:ext uri="{FF2B5EF4-FFF2-40B4-BE49-F238E27FC236}">
                <a16:creationId xmlns:a16="http://schemas.microsoft.com/office/drawing/2014/main" id="{5D698837-1B84-EF76-02E3-AD44EF8EEB8D}"/>
              </a:ext>
            </a:extLst>
          </p:cNvPr>
          <p:cNvSpPr/>
          <p:nvPr/>
        </p:nvSpPr>
        <p:spPr>
          <a:xfrm>
            <a:off x="1864649" y="1822285"/>
            <a:ext cx="1637678" cy="85275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5400" cap="flat" cmpd="sng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</a:rPr>
              <a:t>Data toplanması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9" name="Google Shape;545;p37">
            <a:extLst>
              <a:ext uri="{FF2B5EF4-FFF2-40B4-BE49-F238E27FC236}">
                <a16:creationId xmlns:a16="http://schemas.microsoft.com/office/drawing/2014/main" id="{14EAE3C4-A74F-C494-5AF2-72B92E392E8E}"/>
              </a:ext>
            </a:extLst>
          </p:cNvPr>
          <p:cNvSpPr/>
          <p:nvPr/>
        </p:nvSpPr>
        <p:spPr>
          <a:xfrm flipH="1">
            <a:off x="2391658" y="2563911"/>
            <a:ext cx="583660" cy="626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2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0" name="Google Shape;546;p37">
            <a:extLst>
              <a:ext uri="{FF2B5EF4-FFF2-40B4-BE49-F238E27FC236}">
                <a16:creationId xmlns:a16="http://schemas.microsoft.com/office/drawing/2014/main" id="{FCFECF06-57B4-9B05-B7BE-9EB19A7C5CF0}"/>
              </a:ext>
            </a:extLst>
          </p:cNvPr>
          <p:cNvSpPr/>
          <p:nvPr/>
        </p:nvSpPr>
        <p:spPr>
          <a:xfrm>
            <a:off x="3753161" y="1822285"/>
            <a:ext cx="1637678" cy="85275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5400" cap="flat" cmpd="sng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</a:rPr>
              <a:t>Data analiz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1" name="Google Shape;547;p37">
            <a:extLst>
              <a:ext uri="{FF2B5EF4-FFF2-40B4-BE49-F238E27FC236}">
                <a16:creationId xmlns:a16="http://schemas.microsoft.com/office/drawing/2014/main" id="{4A93CACC-3EA3-838A-783A-45BBA3143070}"/>
              </a:ext>
            </a:extLst>
          </p:cNvPr>
          <p:cNvSpPr/>
          <p:nvPr/>
        </p:nvSpPr>
        <p:spPr>
          <a:xfrm flipH="1">
            <a:off x="4280170" y="2563911"/>
            <a:ext cx="583660" cy="626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3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2" name="Google Shape;548;p37">
            <a:extLst>
              <a:ext uri="{FF2B5EF4-FFF2-40B4-BE49-F238E27FC236}">
                <a16:creationId xmlns:a16="http://schemas.microsoft.com/office/drawing/2014/main" id="{3BF410C3-CA18-45BF-272E-67C739AA8D0C}"/>
              </a:ext>
            </a:extLst>
          </p:cNvPr>
          <p:cNvSpPr/>
          <p:nvPr/>
        </p:nvSpPr>
        <p:spPr>
          <a:xfrm>
            <a:off x="5641673" y="1822285"/>
            <a:ext cx="1637678" cy="85275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5400" cap="flat" cmpd="sng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200" dirty="0">
                <a:solidFill>
                  <a:schemeClr val="dk1"/>
                </a:solidFill>
              </a:rPr>
              <a:t>Kommunikasiyanın təşkili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3" name="Google Shape;549;p37">
            <a:extLst>
              <a:ext uri="{FF2B5EF4-FFF2-40B4-BE49-F238E27FC236}">
                <a16:creationId xmlns:a16="http://schemas.microsoft.com/office/drawing/2014/main" id="{F9B722B7-3F00-DB52-B544-7D24AB3B4707}"/>
              </a:ext>
            </a:extLst>
          </p:cNvPr>
          <p:cNvSpPr/>
          <p:nvPr/>
        </p:nvSpPr>
        <p:spPr>
          <a:xfrm flipH="1">
            <a:off x="6168682" y="2563911"/>
            <a:ext cx="583660" cy="626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4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sp>
        <p:nvSpPr>
          <p:cNvPr id="94" name="Google Shape;550;p37">
            <a:extLst>
              <a:ext uri="{FF2B5EF4-FFF2-40B4-BE49-F238E27FC236}">
                <a16:creationId xmlns:a16="http://schemas.microsoft.com/office/drawing/2014/main" id="{9D8DF44A-278A-0713-500C-4A17D704806C}"/>
              </a:ext>
            </a:extLst>
          </p:cNvPr>
          <p:cNvSpPr/>
          <p:nvPr/>
        </p:nvSpPr>
        <p:spPr>
          <a:xfrm>
            <a:off x="7530185" y="1822285"/>
            <a:ext cx="1637678" cy="85275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5400" cap="flat" cmpd="sng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" sz="1200">
                <a:solidFill>
                  <a:schemeClr val="dk1"/>
                </a:solidFill>
              </a:rPr>
              <a:t>Hərəkət və əks əlaqə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5" name="Google Shape;551;p37">
            <a:extLst>
              <a:ext uri="{FF2B5EF4-FFF2-40B4-BE49-F238E27FC236}">
                <a16:creationId xmlns:a16="http://schemas.microsoft.com/office/drawing/2014/main" id="{16B7DDBA-423B-7E03-CA64-BE751878B4AD}"/>
              </a:ext>
            </a:extLst>
          </p:cNvPr>
          <p:cNvSpPr/>
          <p:nvPr/>
        </p:nvSpPr>
        <p:spPr>
          <a:xfrm flipH="1">
            <a:off x="8057194" y="2563911"/>
            <a:ext cx="583660" cy="626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5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  <p:cxnSp>
        <p:nvCxnSpPr>
          <p:cNvPr id="96" name="Google Shape;552;p37">
            <a:extLst>
              <a:ext uri="{FF2B5EF4-FFF2-40B4-BE49-F238E27FC236}">
                <a16:creationId xmlns:a16="http://schemas.microsoft.com/office/drawing/2014/main" id="{16F29A0B-9B3E-0301-6175-5072B75DE1F7}"/>
              </a:ext>
            </a:extLst>
          </p:cNvPr>
          <p:cNvCxnSpPr>
            <a:endCxn id="88" idx="1"/>
          </p:cNvCxnSpPr>
          <p:nvPr/>
        </p:nvCxnSpPr>
        <p:spPr>
          <a:xfrm>
            <a:off x="1613815" y="2248662"/>
            <a:ext cx="250800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7" name="Google Shape;553;p37">
            <a:extLst>
              <a:ext uri="{FF2B5EF4-FFF2-40B4-BE49-F238E27FC236}">
                <a16:creationId xmlns:a16="http://schemas.microsoft.com/office/drawing/2014/main" id="{B70B8444-613C-0EC2-9C0C-179450787E45}"/>
              </a:ext>
            </a:extLst>
          </p:cNvPr>
          <p:cNvCxnSpPr/>
          <p:nvPr/>
        </p:nvCxnSpPr>
        <p:spPr>
          <a:xfrm>
            <a:off x="3502327" y="2238621"/>
            <a:ext cx="250834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8" name="Google Shape;554;p37">
            <a:extLst>
              <a:ext uri="{FF2B5EF4-FFF2-40B4-BE49-F238E27FC236}">
                <a16:creationId xmlns:a16="http://schemas.microsoft.com/office/drawing/2014/main" id="{98D241D2-C00A-D92C-F3FA-F495B957B9D7}"/>
              </a:ext>
            </a:extLst>
          </p:cNvPr>
          <p:cNvCxnSpPr/>
          <p:nvPr/>
        </p:nvCxnSpPr>
        <p:spPr>
          <a:xfrm>
            <a:off x="5390839" y="2235508"/>
            <a:ext cx="250834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9" name="Google Shape;555;p37">
            <a:extLst>
              <a:ext uri="{FF2B5EF4-FFF2-40B4-BE49-F238E27FC236}">
                <a16:creationId xmlns:a16="http://schemas.microsoft.com/office/drawing/2014/main" id="{DFDD62FD-FA51-6C3E-26AE-F569B4D37960}"/>
              </a:ext>
            </a:extLst>
          </p:cNvPr>
          <p:cNvCxnSpPr/>
          <p:nvPr/>
        </p:nvCxnSpPr>
        <p:spPr>
          <a:xfrm>
            <a:off x="7279351" y="2235508"/>
            <a:ext cx="250834" cy="0"/>
          </a:xfrm>
          <a:prstGeom prst="straightConnector1">
            <a:avLst/>
          </a:prstGeom>
          <a:noFill/>
          <a:ln w="9525" cap="flat" cmpd="sng">
            <a:solidFill>
              <a:srgbClr val="0654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0" name="Google Shape;557;p37">
            <a:extLst>
              <a:ext uri="{FF2B5EF4-FFF2-40B4-BE49-F238E27FC236}">
                <a16:creationId xmlns:a16="http://schemas.microsoft.com/office/drawing/2014/main" id="{2048D382-F665-7A5F-927B-03F2F10674E7}"/>
              </a:ext>
            </a:extLst>
          </p:cNvPr>
          <p:cNvCxnSpPr/>
          <p:nvPr/>
        </p:nvCxnSpPr>
        <p:spPr>
          <a:xfrm>
            <a:off x="1634877" y="3095836"/>
            <a:ext cx="32700" cy="32400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1" name="Google Shape;558;p37">
            <a:extLst>
              <a:ext uri="{FF2B5EF4-FFF2-40B4-BE49-F238E27FC236}">
                <a16:creationId xmlns:a16="http://schemas.microsoft.com/office/drawing/2014/main" id="{D05008CD-A947-0E37-F6B2-A066D45CE211}"/>
              </a:ext>
            </a:extLst>
          </p:cNvPr>
          <p:cNvCxnSpPr/>
          <p:nvPr/>
        </p:nvCxnSpPr>
        <p:spPr>
          <a:xfrm>
            <a:off x="1765197" y="3050712"/>
            <a:ext cx="0" cy="37324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2" name="Google Shape;559;p37">
            <a:extLst>
              <a:ext uri="{FF2B5EF4-FFF2-40B4-BE49-F238E27FC236}">
                <a16:creationId xmlns:a16="http://schemas.microsoft.com/office/drawing/2014/main" id="{93D280FE-7CE0-E6AA-72DC-D43E4A1790D4}"/>
              </a:ext>
            </a:extLst>
          </p:cNvPr>
          <p:cNvCxnSpPr/>
          <p:nvPr/>
        </p:nvCxnSpPr>
        <p:spPr>
          <a:xfrm flipH="1">
            <a:off x="1863177" y="3095836"/>
            <a:ext cx="32700" cy="32400"/>
          </a:xfrm>
          <a:prstGeom prst="straightConnector1">
            <a:avLst/>
          </a:prstGeom>
          <a:noFill/>
          <a:ln w="9525" cap="rnd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03" name="Google Shape;509;p35">
            <a:extLst>
              <a:ext uri="{FF2B5EF4-FFF2-40B4-BE49-F238E27FC236}">
                <a16:creationId xmlns:a16="http://schemas.microsoft.com/office/drawing/2014/main" id="{5F474431-4BC1-3896-88FE-98862032D555}"/>
              </a:ext>
            </a:extLst>
          </p:cNvPr>
          <p:cNvCxnSpPr/>
          <p:nvPr/>
        </p:nvCxnSpPr>
        <p:spPr>
          <a:xfrm>
            <a:off x="0" y="4500588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" name="Google Shape;544;p37">
            <a:extLst>
              <a:ext uri="{FF2B5EF4-FFF2-40B4-BE49-F238E27FC236}">
                <a16:creationId xmlns:a16="http://schemas.microsoft.com/office/drawing/2014/main" id="{793E46B6-C17E-3272-3C0A-4733FE64D740}"/>
              </a:ext>
            </a:extLst>
          </p:cNvPr>
          <p:cNvSpPr/>
          <p:nvPr/>
        </p:nvSpPr>
        <p:spPr>
          <a:xfrm>
            <a:off x="47077" y="1793012"/>
            <a:ext cx="1637678" cy="85275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 w="25400" cap="flat" cmpd="sng">
            <a:solidFill>
              <a:schemeClr val="tx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az-Latn-AZ" sz="1200" dirty="0">
                <a:solidFill>
                  <a:schemeClr val="dk1"/>
                </a:solidFill>
              </a:rPr>
              <a:t>Problemin qoyulması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87" name="Google Shape;543;p37">
            <a:extLst>
              <a:ext uri="{FF2B5EF4-FFF2-40B4-BE49-F238E27FC236}">
                <a16:creationId xmlns:a16="http://schemas.microsoft.com/office/drawing/2014/main" id="{332FB0D5-8E3E-C9BF-A335-5FF3159A9D4A}"/>
              </a:ext>
            </a:extLst>
          </p:cNvPr>
          <p:cNvSpPr/>
          <p:nvPr/>
        </p:nvSpPr>
        <p:spPr>
          <a:xfrm flipH="1">
            <a:off x="503146" y="2563911"/>
            <a:ext cx="583660" cy="626100"/>
          </a:xfrm>
          <a:prstGeom prst="roundRect">
            <a:avLst>
              <a:gd name="adj" fmla="val 16667"/>
            </a:avLst>
          </a:prstGeom>
          <a:solidFill>
            <a:schemeClr val="dk2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r>
              <a:rPr lang="en">
                <a:latin typeface="Mulish Medium"/>
                <a:ea typeface="Mulish Medium"/>
                <a:cs typeface="Mulish Medium"/>
                <a:sym typeface="Mulish Medium"/>
              </a:rPr>
              <a:t>1</a:t>
            </a:r>
            <a:endParaRPr>
              <a:latin typeface="Mulish Medium"/>
              <a:ea typeface="Mulish Medium"/>
              <a:cs typeface="Mulish Medium"/>
              <a:sym typeface="Mulish 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4" grpId="0" animBg="1"/>
      <p:bldP spid="8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64;p26">
            <a:extLst>
              <a:ext uri="{FF2B5EF4-FFF2-40B4-BE49-F238E27FC236}">
                <a16:creationId xmlns:a16="http://schemas.microsoft.com/office/drawing/2014/main" id="{656C694A-20EE-2C98-3AD6-01587AE496E1}"/>
              </a:ext>
            </a:extLst>
          </p:cNvPr>
          <p:cNvSpPr txBox="1">
            <a:spLocks/>
          </p:cNvSpPr>
          <p:nvPr/>
        </p:nvSpPr>
        <p:spPr>
          <a:xfrm>
            <a:off x="1334904" y="829415"/>
            <a:ext cx="5778000" cy="42952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z-Latn-AZ" sz="3300"/>
              <a:t>SİPOC modeli faydaları</a:t>
            </a:r>
            <a:endParaRPr lang="az-Latn-AZ" sz="3300" dirty="0"/>
          </a:p>
        </p:txBody>
      </p:sp>
      <p:graphicFrame>
        <p:nvGraphicFramePr>
          <p:cNvPr id="4" name="Google Shape;466;p26">
            <a:extLst>
              <a:ext uri="{FF2B5EF4-FFF2-40B4-BE49-F238E27FC236}">
                <a16:creationId xmlns:a16="http://schemas.microsoft.com/office/drawing/2014/main" id="{474CDED1-6C8C-D73F-28A2-E96E599A1414}"/>
              </a:ext>
            </a:extLst>
          </p:cNvPr>
          <p:cNvGraphicFramePr/>
          <p:nvPr/>
        </p:nvGraphicFramePr>
        <p:xfrm>
          <a:off x="834226" y="1814831"/>
          <a:ext cx="6765686" cy="22906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765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Prosesləri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yüksək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səviyyədə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vizuallaşdırır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və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strukturlaşdırır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Giriş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və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çıxışlar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arasındakı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əlaqəni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aydın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şəkildə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göstərir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Təchizatçı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və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müştəri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rollarını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konkretləşdirir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Data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toplama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üçün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düzgün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nöqtələri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müəyyən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etməyə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kömək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edir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Data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toplama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üçün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düzgün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nöqtələri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müəyyən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etməyə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kömək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edir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77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Qərarverməni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daha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sürətli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və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əsaslandırılmış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hala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gətirir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sz="800" b="1" u="sng" dirty="0">
                        <a:solidFill>
                          <a:schemeClr val="tx1"/>
                        </a:solidFill>
                        <a:latin typeface="Actor"/>
                        <a:ea typeface="Actor"/>
                        <a:cs typeface="Actor"/>
                        <a:sym typeface="Actor"/>
                      </a:endParaRPr>
                    </a:p>
                  </a:txBody>
                  <a:tcPr marL="68569" marR="68569" marT="68569" marB="68569" anchor="ctr">
                    <a:lnL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33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6356" y="47609"/>
            <a:ext cx="7886700" cy="994172"/>
          </a:xfrm>
        </p:spPr>
        <p:txBody>
          <a:bodyPr/>
          <a:lstStyle/>
          <a:p>
            <a:r>
              <a:rPr dirty="0">
                <a:solidFill>
                  <a:schemeClr val="bg2"/>
                </a:solidFill>
              </a:rPr>
              <a:t>SIPOC </a:t>
            </a:r>
            <a:r>
              <a:rPr dirty="0" err="1">
                <a:solidFill>
                  <a:schemeClr val="bg2"/>
                </a:solidFill>
              </a:rPr>
              <a:t>Modeli</a:t>
            </a:r>
            <a:r>
              <a:rPr dirty="0">
                <a:solidFill>
                  <a:schemeClr val="bg2"/>
                </a:solidFill>
              </a:rPr>
              <a:t> – </a:t>
            </a:r>
            <a:r>
              <a:rPr dirty="0" err="1">
                <a:solidFill>
                  <a:schemeClr val="bg2"/>
                </a:solidFill>
              </a:rPr>
              <a:t>Resurs</a:t>
            </a:r>
            <a:r>
              <a:rPr dirty="0">
                <a:solidFill>
                  <a:schemeClr val="bg2"/>
                </a:solidFill>
              </a:rPr>
              <a:t> </a:t>
            </a:r>
            <a:r>
              <a:rPr dirty="0" err="1">
                <a:solidFill>
                  <a:schemeClr val="bg2"/>
                </a:solidFill>
              </a:rPr>
              <a:t>Planlaması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129995" y="977974"/>
            <a:ext cx="1234440" cy="3534748"/>
          </a:xfrm>
          <a:prstGeom prst="round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sz="750" dirty="0" err="1">
                <a:solidFill>
                  <a:schemeClr val="tx1"/>
                </a:solidFill>
              </a:rPr>
              <a:t>Təchizatçılar</a:t>
            </a:r>
            <a:r>
              <a:rPr sz="750" dirty="0">
                <a:solidFill>
                  <a:schemeClr val="tx1"/>
                </a:solidFill>
              </a:rPr>
              <a:t> (S)</a:t>
            </a:r>
          </a:p>
          <a:p>
            <a:endParaRPr sz="1050" dirty="0">
              <a:solidFill>
                <a:schemeClr val="tx1"/>
              </a:solidFill>
            </a:endParaRPr>
          </a:p>
          <a:p>
            <a:r>
              <a:rPr sz="1050" dirty="0">
                <a:solidFill>
                  <a:schemeClr val="tx1"/>
                </a:solidFill>
              </a:rPr>
              <a:t>• </a:t>
            </a:r>
            <a:r>
              <a:rPr sz="1050" dirty="0" err="1">
                <a:solidFill>
                  <a:schemeClr val="tx1"/>
                </a:solidFill>
              </a:rPr>
              <a:t>Kliniklər</a:t>
            </a:r>
            <a:r>
              <a:rPr sz="1050" dirty="0">
                <a:solidFill>
                  <a:schemeClr val="tx1"/>
                </a:solidFill>
              </a:rPr>
              <a:t>, TƏBİB, E-</a:t>
            </a:r>
            <a:r>
              <a:rPr sz="1050" dirty="0" err="1">
                <a:solidFill>
                  <a:schemeClr val="tx1"/>
                </a:solidFill>
              </a:rPr>
              <a:t>nazirlik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15870" y="977973"/>
            <a:ext cx="1234440" cy="3534747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sz="750" dirty="0" err="1">
                <a:solidFill>
                  <a:schemeClr val="tx1"/>
                </a:solidFill>
              </a:rPr>
              <a:t>Girişlər</a:t>
            </a:r>
            <a:r>
              <a:rPr sz="750" dirty="0">
                <a:solidFill>
                  <a:schemeClr val="tx1"/>
                </a:solidFill>
              </a:rPr>
              <a:t> (I)</a:t>
            </a:r>
          </a:p>
          <a:p>
            <a:endParaRPr sz="1050" dirty="0">
              <a:solidFill>
                <a:schemeClr val="tx1"/>
              </a:solidFill>
            </a:endParaRPr>
          </a:p>
          <a:p>
            <a:r>
              <a:rPr sz="1050" dirty="0">
                <a:solidFill>
                  <a:schemeClr val="tx1"/>
                </a:solidFill>
              </a:rPr>
              <a:t>• </a:t>
            </a:r>
            <a:r>
              <a:rPr sz="1050" dirty="0" err="1">
                <a:solidFill>
                  <a:schemeClr val="tx1"/>
                </a:solidFill>
              </a:rPr>
              <a:t>Xəstə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statistikası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həkim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cədvəlləri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əhali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məlumatları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753180" y="977973"/>
            <a:ext cx="1234440" cy="353474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sz="750" dirty="0" err="1">
                <a:solidFill>
                  <a:schemeClr val="tx1"/>
                </a:solidFill>
              </a:rPr>
              <a:t>Proseslər</a:t>
            </a:r>
            <a:r>
              <a:rPr sz="750" dirty="0">
                <a:solidFill>
                  <a:schemeClr val="tx1"/>
                </a:solidFill>
              </a:rPr>
              <a:t> (P)</a:t>
            </a:r>
          </a:p>
          <a:p>
            <a:endParaRPr sz="1050" dirty="0">
              <a:solidFill>
                <a:schemeClr val="tx1"/>
              </a:solidFill>
            </a:endParaRPr>
          </a:p>
          <a:p>
            <a:r>
              <a:rPr sz="1050" dirty="0">
                <a:solidFill>
                  <a:schemeClr val="tx1"/>
                </a:solidFill>
              </a:rPr>
              <a:t>• Data </a:t>
            </a:r>
            <a:r>
              <a:rPr sz="1050" dirty="0" err="1">
                <a:solidFill>
                  <a:schemeClr val="tx1"/>
                </a:solidFill>
              </a:rPr>
              <a:t>təhlili</a:t>
            </a:r>
            <a:r>
              <a:rPr sz="1050" dirty="0">
                <a:solidFill>
                  <a:schemeClr val="tx1"/>
                </a:solidFill>
              </a:rPr>
              <a:t>, ML </a:t>
            </a:r>
            <a:r>
              <a:rPr sz="1050" dirty="0" err="1">
                <a:solidFill>
                  <a:schemeClr val="tx1"/>
                </a:solidFill>
              </a:rPr>
              <a:t>modellər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ehtiyac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bölgüsü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090490" y="977973"/>
            <a:ext cx="1234440" cy="3534747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sz="750" dirty="0" err="1">
                <a:solidFill>
                  <a:schemeClr val="tx1"/>
                </a:solidFill>
              </a:rPr>
              <a:t>Çıxışlar</a:t>
            </a:r>
            <a:r>
              <a:rPr sz="750" dirty="0">
                <a:solidFill>
                  <a:schemeClr val="tx1"/>
                </a:solidFill>
              </a:rPr>
              <a:t> (O)</a:t>
            </a:r>
          </a:p>
          <a:p>
            <a:endParaRPr sz="1050" dirty="0">
              <a:solidFill>
                <a:schemeClr val="tx1"/>
              </a:solidFill>
            </a:endParaRPr>
          </a:p>
          <a:p>
            <a:r>
              <a:rPr sz="1050" dirty="0">
                <a:solidFill>
                  <a:schemeClr val="tx1"/>
                </a:solidFill>
              </a:rPr>
              <a:t>• </a:t>
            </a:r>
            <a:r>
              <a:rPr sz="1050" dirty="0" err="1">
                <a:solidFill>
                  <a:schemeClr val="tx1"/>
                </a:solidFill>
              </a:rPr>
              <a:t>Hesabatlar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resurs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təklifləri</a:t>
            </a:r>
            <a:r>
              <a:rPr sz="1050" dirty="0">
                <a:solidFill>
                  <a:schemeClr val="tx1"/>
                </a:solidFill>
              </a:rPr>
              <a:t>, dashboard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65207" y="1006745"/>
            <a:ext cx="1234440" cy="353474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rPr sz="750" dirty="0" err="1">
                <a:solidFill>
                  <a:schemeClr val="tx1"/>
                </a:solidFill>
              </a:rPr>
              <a:t>İstifadəçilər</a:t>
            </a:r>
            <a:r>
              <a:rPr sz="750" dirty="0">
                <a:solidFill>
                  <a:schemeClr val="tx1"/>
                </a:solidFill>
              </a:rPr>
              <a:t> (C)</a:t>
            </a:r>
          </a:p>
          <a:p>
            <a:endParaRPr sz="1050" dirty="0">
              <a:solidFill>
                <a:schemeClr val="tx1"/>
              </a:solidFill>
            </a:endParaRPr>
          </a:p>
          <a:p>
            <a:r>
              <a:rPr sz="1050" dirty="0">
                <a:solidFill>
                  <a:schemeClr val="tx1"/>
                </a:solidFill>
              </a:rPr>
              <a:t>• </a:t>
            </a:r>
            <a:r>
              <a:rPr sz="1050" dirty="0" err="1">
                <a:solidFill>
                  <a:schemeClr val="tx1"/>
                </a:solidFill>
              </a:rPr>
              <a:t>Nazirlik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poliklinika</a:t>
            </a:r>
            <a:r>
              <a:rPr sz="1050" dirty="0">
                <a:solidFill>
                  <a:schemeClr val="tx1"/>
                </a:solidFill>
              </a:rPr>
              <a:t> </a:t>
            </a:r>
            <a:r>
              <a:rPr sz="1050" dirty="0" err="1">
                <a:solidFill>
                  <a:schemeClr val="tx1"/>
                </a:solidFill>
              </a:rPr>
              <a:t>rəhbərləri</a:t>
            </a:r>
            <a:r>
              <a:rPr sz="1050" dirty="0">
                <a:solidFill>
                  <a:schemeClr val="tx1"/>
                </a:solidFill>
              </a:rPr>
              <a:t>, </a:t>
            </a:r>
            <a:r>
              <a:rPr sz="1050" dirty="0" err="1">
                <a:solidFill>
                  <a:schemeClr val="tx1"/>
                </a:solidFill>
              </a:rPr>
              <a:t>vətəndaşlar</a:t>
            </a:r>
            <a:endParaRPr sz="105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8235B-1697-C7FC-D556-3B33ACD0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5" y="632331"/>
            <a:ext cx="7886700" cy="994172"/>
          </a:xfrm>
        </p:spPr>
        <p:txBody>
          <a:bodyPr/>
          <a:lstStyle/>
          <a:p>
            <a:r>
              <a:rPr lang="az-Latn-AZ" dirty="0"/>
              <a:t>Logic Tree (Məntiq Ağacı) – Anlayış və Tətbiq Sahəsi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38D3B-1A2E-373C-FED1-18173D777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25" y="2229633"/>
            <a:ext cx="7717500" cy="23392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az-Latn-AZ" dirty="0"/>
              <a:t>Logic Tree (Məntiq Ağacı), mürəkkəb və çoxşaxəli problemlərin sadələşdirilməsi və strukturlaşdırılmış şəkildə təhlil edilməsi üçün nəzərdə tutulmuş vizual və analitik vasitədir.</a:t>
            </a:r>
            <a:endParaRPr lang="en-US" dirty="0"/>
          </a:p>
          <a:p>
            <a:pPr marL="0" indent="0">
              <a:buNone/>
            </a:pPr>
            <a:r>
              <a:rPr lang="az-Latn-AZ" dirty="0"/>
              <a:t> Bu metod problem və məsələlərin daha kiçik, asan təhlil edilə bilən alt problemlərə ayrılmasına imkan yaradır və hər bir komponent üçün ayrı-ayrı təhlil imkanı təqdim edir.</a:t>
            </a:r>
          </a:p>
          <a:p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334132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A252E-D18A-42C1-4043-69E1F9F78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201" y="239730"/>
            <a:ext cx="7288583" cy="1182335"/>
          </a:xfrm>
        </p:spPr>
        <p:txBody>
          <a:bodyPr anchor="ctr">
            <a:normAutofit/>
          </a:bodyPr>
          <a:lstStyle/>
          <a:p>
            <a:pPr algn="ctr"/>
            <a:r>
              <a:rPr lang="az-Latn-AZ" dirty="0">
                <a:solidFill>
                  <a:schemeClr val="tx1"/>
                </a:solidFill>
              </a:rPr>
              <a:t>Logic Tree-nin Tətbiq Metodologiyası və Üstünlükləri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860F7893-0F2D-2DBA-1454-A80EB696944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3042" y="1961985"/>
          <a:ext cx="8195872" cy="2767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6486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51DF-11D1-0B09-0973-335CBF8E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/>
              <a:t>Logic Tree-nin Əsas növləri və Xüsusiyyətləri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F324B-2186-C4AA-82C6-0B54414DB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72" y="1878985"/>
            <a:ext cx="7717500" cy="3416400"/>
          </a:xfrm>
        </p:spPr>
        <p:txBody>
          <a:bodyPr/>
          <a:lstStyle/>
          <a:p>
            <a:r>
              <a:rPr lang="az-Latn-AZ" dirty="0"/>
              <a:t>Logic Tree üç əsas növə ayrılır:</a:t>
            </a:r>
          </a:p>
          <a:p>
            <a:r>
              <a:rPr lang="az-Latn-AZ" b="1" dirty="0"/>
              <a:t>Issue Tree (Problem ağacı)</a:t>
            </a:r>
            <a:r>
              <a:rPr lang="az-Latn-AZ" dirty="0"/>
              <a:t>: Problemi konkret alt problemlərə bölərək təhlil və həlli asanlaşdırır.</a:t>
            </a:r>
          </a:p>
          <a:p>
            <a:r>
              <a:rPr lang="az-Latn-AZ" b="1" dirty="0"/>
              <a:t>Hypothesis Tree (Hipotez ağacı)</a:t>
            </a:r>
            <a:r>
              <a:rPr lang="az-Latn-AZ" dirty="0"/>
              <a:t>: Problemin ehtimal olunan səbəblərini hipotez şəklində təqdim edir və yoxlama prosesini sistematikləşdirir.</a:t>
            </a:r>
          </a:p>
          <a:p>
            <a:r>
              <a:rPr lang="az-Latn-AZ" b="1" dirty="0"/>
              <a:t>Solution Tree (Həll ağacı)</a:t>
            </a:r>
            <a:r>
              <a:rPr lang="az-Latn-AZ" dirty="0"/>
              <a:t>: Problemin həlli üçün mümkün olan alternativ həlləri müəyyən edərək müqayisəli analiz imkanı verir.</a:t>
            </a:r>
          </a:p>
          <a:p>
            <a:endParaRPr lang="az-Latn-AZ" dirty="0"/>
          </a:p>
        </p:txBody>
      </p:sp>
    </p:spTree>
    <p:extLst>
      <p:ext uri="{BB962C8B-B14F-4D97-AF65-F5344CB8AC3E}">
        <p14:creationId xmlns:p14="http://schemas.microsoft.com/office/powerpoint/2010/main" val="2010276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Design Thinking ilə Data Əsaslı Qərarvermə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5BCF1E-F028-42BD-3D38-ABC2DC864370}"/>
              </a:ext>
            </a:extLst>
          </p:cNvPr>
          <p:cNvSpPr/>
          <p:nvPr/>
        </p:nvSpPr>
        <p:spPr>
          <a:xfrm>
            <a:off x="169200" y="4680000"/>
            <a:ext cx="943200" cy="3563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Xəstəxanada təkrar qəbul hallarının yüksək olması.</a:t>
            </a:r>
          </a:p>
          <a:p>
            <a:r>
              <a:t>Bu, pasiyentlərin rifahına və xəstəxananın xərclərinə mənfi təsir göstərir.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Empatiya (Empathize)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Pasiyentlər və həkimlərlə müsahibə və sorğular aparıldı.</a:t>
            </a:r>
          </a:p>
          <a:p>
            <a:r>
              <a:t>Elektron tibbi qeydlər analiz olundu.</a:t>
            </a:r>
          </a:p>
          <a:p>
            <a:r>
              <a:t>Əsas müşahidə: Yaşlı və xroniki xəstələrdə təkrar qəbul çoxdur.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Problemin Təyini (Define)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Problem cümləsi:</a:t>
            </a:r>
          </a:p>
          <a:p>
            <a:r>
              <a:t>“Xroniki xəstəlikləri olan yaşlı pasiyentlər evə buraxıldıqdan sonra təlimatları düzgün yerinə yetirmədikləri üçün təkrar xəstəxanaya düşürlər.”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Fikir Yaratma (Ideate)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Risk əsaslı pasiyent skorlaşdırma modeli</a:t>
            </a:r>
          </a:p>
          <a:p>
            <a:r>
              <a:t>- Mobil app ilə pasiyent monitorinqi</a:t>
            </a:r>
          </a:p>
          <a:p>
            <a:r>
              <a:t>- Gündəlik xatırlatma mesajları</a:t>
            </a:r>
          </a:p>
          <a:p>
            <a:r>
              <a:t>- AI əsaslı evdə qulluq analizi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Prototip Hazırlanması (Prototype)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Machine Learning alqoritmi hazırlanır.</a:t>
            </a:r>
          </a:p>
          <a:p>
            <a:r>
              <a:t>Daxil edilən məlumatlar: yaş, diaqnoz, dərman sayı, sosial vəziyyət və s.</a:t>
            </a:r>
          </a:p>
          <a:p>
            <a:r>
              <a:t>Çıxış: Risk səviyyəsi və fərdi müdaxilə tövsiyəsi.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Test və Geri Bildirim (Test)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Pilot xəstəxanada tətbiq edildi.</a:t>
            </a:r>
          </a:p>
          <a:p>
            <a:r>
              <a:t>Təkrar qəbul 25% azaldı.</a:t>
            </a:r>
          </a:p>
          <a:p>
            <a:r>
              <a:t>Həkimlər daha səmərəli qərar verə bildilər.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Texnologiyalar və Alətlər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Python, Pandas, Scikit-learn</a:t>
            </a:r>
          </a:p>
          <a:p>
            <a:r>
              <a:t>- Power BI və ya Tableau</a:t>
            </a:r>
          </a:p>
          <a:p>
            <a:r>
              <a:t>- FHIR API ilə data inteqrasiyası</a:t>
            </a:r>
          </a:p>
          <a:p>
            <a:r>
              <a:t>- Logistic Regression və Random Forest modelləri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Nəticə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Design Thinking və data əsaslı yanaşma birləşərək</a:t>
            </a:r>
          </a:p>
          <a:p>
            <a:r>
              <a:t>Real problemə insani və texnoloji həll təqdim edir.</a:t>
            </a:r>
          </a:p>
          <a:p>
            <a:r>
              <a:t>Səhiyyə xidmətlərinin keyfiyyəti və qənaət artdı.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legant and Clean Case Report by Slidesgo">
  <a:themeElements>
    <a:clrScheme name="Simple Light">
      <a:dk1>
        <a:srgbClr val="092F53"/>
      </a:dk1>
      <a:lt1>
        <a:srgbClr val="EBEBEB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92F5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1096</TotalTime>
  <Words>743</Words>
  <Application>Microsoft Office PowerPoint</Application>
  <PresentationFormat>On-screen Show (16:9)</PresentationFormat>
  <Paragraphs>120</Paragraphs>
  <Slides>21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Elegant and Clean Case Report by Slidesgo</vt:lpstr>
      <vt:lpstr>Data savadlılığı</vt:lpstr>
      <vt:lpstr>Niyə data savadlılığı vacib bacarıq sayılır?</vt:lpstr>
      <vt:lpstr>Biz data erasında yaşayırıq</vt:lpstr>
      <vt:lpstr>Data savadlılığını 3 mərhələyə bölə bilərik</vt:lpstr>
      <vt:lpstr>Data savadlı olmağın üstünlükləri</vt:lpstr>
      <vt:lpstr>DİBM modeli</vt:lpstr>
      <vt:lpstr>PowerPoint Presentation</vt:lpstr>
      <vt:lpstr>PowerPoint Presentation</vt:lpstr>
      <vt:lpstr>SIPOC Modeli – Resurs Planlaması</vt:lpstr>
      <vt:lpstr>Logic Tree (Məntiq Ağacı) – Anlayış və Tətbiq Sahəsi</vt:lpstr>
      <vt:lpstr>Logic Tree-nin Tətbiq Metodologiyası və Üstünlükləri</vt:lpstr>
      <vt:lpstr>Logic Tree-nin Əsas növləri və Xüsusiyyətləri</vt:lpstr>
      <vt:lpstr>Design Thinking ilə Data Əsaslı Qərarvermə</vt:lpstr>
      <vt:lpstr>Problem</vt:lpstr>
      <vt:lpstr>1. Empatiya (Empathize)</vt:lpstr>
      <vt:lpstr>2. Problemin Təyini (Define)</vt:lpstr>
      <vt:lpstr>3. Fikir Yaratma (Ideate)</vt:lpstr>
      <vt:lpstr>4. Prototip Hazırlanması (Prototype)</vt:lpstr>
      <vt:lpstr>5. Test və Geri Bildirim (Test)</vt:lpstr>
      <vt:lpstr>Texnologiyalar və Alətlər</vt:lpstr>
      <vt:lpstr>Nəticə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Fidan Mammadova</dc:creator>
  <cp:lastModifiedBy>Fidan Mammadova</cp:lastModifiedBy>
  <cp:revision>4</cp:revision>
  <dcterms:modified xsi:type="dcterms:W3CDTF">2025-10-21T11:38:22Z</dcterms:modified>
</cp:coreProperties>
</file>