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</p:sldMasterIdLst>
  <p:notesMasterIdLst>
    <p:notesMasterId r:id="rId17"/>
  </p:notesMasterIdLst>
  <p:sldIdLst>
    <p:sldId id="256" r:id="rId2"/>
    <p:sldId id="336" r:id="rId3"/>
    <p:sldId id="260" r:id="rId4"/>
    <p:sldId id="261" r:id="rId5"/>
    <p:sldId id="337" r:id="rId6"/>
    <p:sldId id="338" r:id="rId7"/>
    <p:sldId id="339" r:id="rId8"/>
    <p:sldId id="340" r:id="rId9"/>
    <p:sldId id="341" r:id="rId10"/>
    <p:sldId id="343" r:id="rId11"/>
    <p:sldId id="345" r:id="rId12"/>
    <p:sldId id="346" r:id="rId13"/>
    <p:sldId id="329" r:id="rId14"/>
    <p:sldId id="342" r:id="rId15"/>
    <p:sldId id="274" r:id="rId16"/>
  </p:sldIdLst>
  <p:sldSz cx="9144000" cy="5143500" type="screen16x9"/>
  <p:notesSz cx="6858000" cy="9144000"/>
  <p:embeddedFontLst>
    <p:embeddedFont>
      <p:font typeface="Montserrat" panose="00000500000000000000" pitchFamily="2" charset="0"/>
      <p:regular r:id="rId18"/>
      <p:bold r:id="rId19"/>
      <p:italic r:id="rId20"/>
      <p:boldItalic r:id="rId21"/>
    </p:embeddedFont>
    <p:embeddedFont>
      <p:font typeface="Mulish Medium" panose="020B0604020202020204" charset="0"/>
      <p:regular r:id="rId22"/>
      <p:bold r:id="rId23"/>
      <p:italic r:id="rId24"/>
      <p:boldItalic r:id="rId25"/>
    </p:embeddedFont>
    <p:embeddedFont>
      <p:font typeface="Roboto" panose="02000000000000000000" pitchFamily="2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D7DF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09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1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a39958ce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g2a39958ce3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>
          <a:extLst>
            <a:ext uri="{FF2B5EF4-FFF2-40B4-BE49-F238E27FC236}">
              <a16:creationId xmlns:a16="http://schemas.microsoft.com/office/drawing/2014/main" id="{49C62EC1-E30E-1446-2704-E72CFF037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a39958ce37_0_0:notes">
            <a:extLst>
              <a:ext uri="{FF2B5EF4-FFF2-40B4-BE49-F238E27FC236}">
                <a16:creationId xmlns:a16="http://schemas.microsoft.com/office/drawing/2014/main" id="{4C1F0FF6-EA46-EAA8-9A00-63EC9721B3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g2a39958ce37_0_0:notes">
            <a:extLst>
              <a:ext uri="{FF2B5EF4-FFF2-40B4-BE49-F238E27FC236}">
                <a16:creationId xmlns:a16="http://schemas.microsoft.com/office/drawing/2014/main" id="{9FF17810-1124-2D00-E6F4-ECBE7A0031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23810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>
          <a:extLst>
            <a:ext uri="{FF2B5EF4-FFF2-40B4-BE49-F238E27FC236}">
              <a16:creationId xmlns:a16="http://schemas.microsoft.com/office/drawing/2014/main" id="{CDF936FF-4730-FFBF-BF0C-1B40A045F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:notes">
            <a:extLst>
              <a:ext uri="{FF2B5EF4-FFF2-40B4-BE49-F238E27FC236}">
                <a16:creationId xmlns:a16="http://schemas.microsoft.com/office/drawing/2014/main" id="{382DC134-6649-7216-8F0B-9C13EE8D13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4:notes">
            <a:extLst>
              <a:ext uri="{FF2B5EF4-FFF2-40B4-BE49-F238E27FC236}">
                <a16:creationId xmlns:a16="http://schemas.microsoft.com/office/drawing/2014/main" id="{98DC340F-6414-312F-EA72-3CE848FCAD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29405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>
          <a:extLst>
            <a:ext uri="{FF2B5EF4-FFF2-40B4-BE49-F238E27FC236}">
              <a16:creationId xmlns:a16="http://schemas.microsoft.com/office/drawing/2014/main" id="{D19EB55F-DB50-E83D-1089-06EA67962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:notes">
            <a:extLst>
              <a:ext uri="{FF2B5EF4-FFF2-40B4-BE49-F238E27FC236}">
                <a16:creationId xmlns:a16="http://schemas.microsoft.com/office/drawing/2014/main" id="{A1281F1B-DEF7-FE0C-0210-C36585BA9D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4:notes">
            <a:extLst>
              <a:ext uri="{FF2B5EF4-FFF2-40B4-BE49-F238E27FC236}">
                <a16:creationId xmlns:a16="http://schemas.microsoft.com/office/drawing/2014/main" id="{6C005F4A-B74F-C445-4CDB-D6AA96765E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5105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>
          <a:extLst>
            <a:ext uri="{FF2B5EF4-FFF2-40B4-BE49-F238E27FC236}">
              <a16:creationId xmlns:a16="http://schemas.microsoft.com/office/drawing/2014/main" id="{1F5569CE-52B3-FDA7-A8D6-A1FDFFC9E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a39958ce37_0_0:notes">
            <a:extLst>
              <a:ext uri="{FF2B5EF4-FFF2-40B4-BE49-F238E27FC236}">
                <a16:creationId xmlns:a16="http://schemas.microsoft.com/office/drawing/2014/main" id="{838759DE-7CEB-D353-337F-45C0DED5FA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g2a39958ce37_0_0:notes">
            <a:extLst>
              <a:ext uri="{FF2B5EF4-FFF2-40B4-BE49-F238E27FC236}">
                <a16:creationId xmlns:a16="http://schemas.microsoft.com/office/drawing/2014/main" id="{647CB432-E722-F831-9CE4-1C9CB77183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97160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>
          <a:extLst>
            <a:ext uri="{FF2B5EF4-FFF2-40B4-BE49-F238E27FC236}">
              <a16:creationId xmlns:a16="http://schemas.microsoft.com/office/drawing/2014/main" id="{6B0809F2-7546-A458-AB3E-EAD9438B4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:notes">
            <a:extLst>
              <a:ext uri="{FF2B5EF4-FFF2-40B4-BE49-F238E27FC236}">
                <a16:creationId xmlns:a16="http://schemas.microsoft.com/office/drawing/2014/main" id="{77FDCD86-1154-36FB-275B-E9E94A8925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4:notes">
            <a:extLst>
              <a:ext uri="{FF2B5EF4-FFF2-40B4-BE49-F238E27FC236}">
                <a16:creationId xmlns:a16="http://schemas.microsoft.com/office/drawing/2014/main" id="{563BEA0B-A407-EE8C-C995-26D1902681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45765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>
          <a:extLst>
            <a:ext uri="{FF2B5EF4-FFF2-40B4-BE49-F238E27FC236}">
              <a16:creationId xmlns:a16="http://schemas.microsoft.com/office/drawing/2014/main" id="{8EE3617B-ED3B-1C57-0DC9-8F2F887ED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:notes">
            <a:extLst>
              <a:ext uri="{FF2B5EF4-FFF2-40B4-BE49-F238E27FC236}">
                <a16:creationId xmlns:a16="http://schemas.microsoft.com/office/drawing/2014/main" id="{45D89EB6-CDCB-EC41-9808-4EAD9EB0F9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4:notes">
            <a:extLst>
              <a:ext uri="{FF2B5EF4-FFF2-40B4-BE49-F238E27FC236}">
                <a16:creationId xmlns:a16="http://schemas.microsoft.com/office/drawing/2014/main" id="{B6F629F1-169C-2223-2EB2-CB852F4E28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51861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>
          <a:extLst>
            <a:ext uri="{FF2B5EF4-FFF2-40B4-BE49-F238E27FC236}">
              <a16:creationId xmlns:a16="http://schemas.microsoft.com/office/drawing/2014/main" id="{9C3F5C0A-3E66-3B9A-6123-F332715A9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:notes">
            <a:extLst>
              <a:ext uri="{FF2B5EF4-FFF2-40B4-BE49-F238E27FC236}">
                <a16:creationId xmlns:a16="http://schemas.microsoft.com/office/drawing/2014/main" id="{8C418E88-9DEA-A5F4-3383-44C1D0C89B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4:notes">
            <a:extLst>
              <a:ext uri="{FF2B5EF4-FFF2-40B4-BE49-F238E27FC236}">
                <a16:creationId xmlns:a16="http://schemas.microsoft.com/office/drawing/2014/main" id="{3D94C887-C9E6-D4EB-2C65-423C2009CB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40508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>
          <a:extLst>
            <a:ext uri="{FF2B5EF4-FFF2-40B4-BE49-F238E27FC236}">
              <a16:creationId xmlns:a16="http://schemas.microsoft.com/office/drawing/2014/main" id="{34219692-380C-AB35-A142-B72927F1E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:notes">
            <a:extLst>
              <a:ext uri="{FF2B5EF4-FFF2-40B4-BE49-F238E27FC236}">
                <a16:creationId xmlns:a16="http://schemas.microsoft.com/office/drawing/2014/main" id="{151A1EB0-57E6-9381-F60C-B4657C9557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4:notes">
            <a:extLst>
              <a:ext uri="{FF2B5EF4-FFF2-40B4-BE49-F238E27FC236}">
                <a16:creationId xmlns:a16="http://schemas.microsoft.com/office/drawing/2014/main" id="{33BFBE98-706F-4DB4-6A6E-3588799A76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63187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>
          <a:extLst>
            <a:ext uri="{FF2B5EF4-FFF2-40B4-BE49-F238E27FC236}">
              <a16:creationId xmlns:a16="http://schemas.microsoft.com/office/drawing/2014/main" id="{4F26790C-A9B8-47D6-B4FF-AF4389377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54dda1946d_6_257:notes">
            <a:extLst>
              <a:ext uri="{FF2B5EF4-FFF2-40B4-BE49-F238E27FC236}">
                <a16:creationId xmlns:a16="http://schemas.microsoft.com/office/drawing/2014/main" id="{DF85F463-AFC4-2AD2-A8B3-9CF419A129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54dda1946d_6_257:notes">
            <a:extLst>
              <a:ext uri="{FF2B5EF4-FFF2-40B4-BE49-F238E27FC236}">
                <a16:creationId xmlns:a16="http://schemas.microsoft.com/office/drawing/2014/main" id="{5C5A5BB9-5C98-26EC-F2AE-E2F4531FFC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59744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>
          <a:extLst>
            <a:ext uri="{FF2B5EF4-FFF2-40B4-BE49-F238E27FC236}">
              <a16:creationId xmlns:a16="http://schemas.microsoft.com/office/drawing/2014/main" id="{75C5AEA8-66CD-E2E2-4CBE-CA01A76DF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a39958ce37_0_0:notes">
            <a:extLst>
              <a:ext uri="{FF2B5EF4-FFF2-40B4-BE49-F238E27FC236}">
                <a16:creationId xmlns:a16="http://schemas.microsoft.com/office/drawing/2014/main" id="{D38563D2-BAF0-17D7-A7A7-B5E2F0EC3B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g2a39958ce37_0_0:notes">
            <a:extLst>
              <a:ext uri="{FF2B5EF4-FFF2-40B4-BE49-F238E27FC236}">
                <a16:creationId xmlns:a16="http://schemas.microsoft.com/office/drawing/2014/main" id="{314CA0C1-0D60-05FA-3A90-B53D846957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80694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1" name="Google Shape;731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852100"/>
            <a:ext cx="4593000" cy="18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3910963"/>
            <a:ext cx="2338500" cy="6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noFill/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6085069" y="1110550"/>
            <a:ext cx="2334300" cy="19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  <a:defRPr sz="6000">
                <a:solidFill>
                  <a:srgbClr val="434343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  <a:defRPr sz="2400">
                <a:solidFill>
                  <a:srgbClr val="43434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  <a:defRPr sz="2400">
                <a:solidFill>
                  <a:srgbClr val="43434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  <a:defRPr sz="2400">
                <a:solidFill>
                  <a:srgbClr val="43434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  <a:defRPr sz="2400">
                <a:solidFill>
                  <a:srgbClr val="43434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  <a:defRPr sz="2400">
                <a:solidFill>
                  <a:srgbClr val="43434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  <a:defRPr sz="2400">
                <a:solidFill>
                  <a:srgbClr val="43434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  <a:defRPr sz="2400">
                <a:solidFill>
                  <a:srgbClr val="43434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1"/>
          </p:nvPr>
        </p:nvSpPr>
        <p:spPr>
          <a:xfrm>
            <a:off x="4231500" y="3294556"/>
            <a:ext cx="3737100" cy="8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title" idx="2"/>
          </p:nvPr>
        </p:nvSpPr>
        <p:spPr>
          <a:xfrm>
            <a:off x="4633488" y="539489"/>
            <a:ext cx="2805600" cy="19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0"/>
              <a:buNone/>
              <a:defRPr sz="15000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0"/>
              <a:buNone/>
              <a:defRPr sz="200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0"/>
              <a:buNone/>
              <a:defRPr sz="200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0"/>
              <a:buNone/>
              <a:defRPr sz="200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0"/>
              <a:buNone/>
              <a:defRPr sz="200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0"/>
              <a:buNone/>
              <a:defRPr sz="200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0"/>
              <a:buNone/>
              <a:defRPr sz="200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0"/>
              <a:buNone/>
              <a:defRPr sz="200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0"/>
              <a:buNone/>
              <a:defRPr sz="20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_HEADER 2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4929175" y="3431100"/>
            <a:ext cx="3501600" cy="7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title" idx="2"/>
          </p:nvPr>
        </p:nvSpPr>
        <p:spPr>
          <a:xfrm>
            <a:off x="7264739" y="1580664"/>
            <a:ext cx="10539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  <a:latin typeface="Oswald Light"/>
                <a:ea typeface="Oswald Light"/>
                <a:cs typeface="Oswald Light"/>
                <a:sym typeface="Oswald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>
            <a:spLocks noGrp="1"/>
          </p:cNvSpPr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>
            <a:spLocks noGrp="1"/>
          </p:cNvSpPr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subTitle" idx="1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18"/>
          <p:cNvGrpSpPr/>
          <p:nvPr/>
        </p:nvGrpSpPr>
        <p:grpSpPr>
          <a:xfrm>
            <a:off x="-67272" y="165288"/>
            <a:ext cx="8135622" cy="5045437"/>
            <a:chOff x="-67272" y="165288"/>
            <a:chExt cx="8135622" cy="5045437"/>
          </a:xfrm>
        </p:grpSpPr>
        <p:grpSp>
          <p:nvGrpSpPr>
            <p:cNvPr id="90" name="Google Shape;90;p18"/>
            <p:cNvGrpSpPr/>
            <p:nvPr/>
          </p:nvGrpSpPr>
          <p:grpSpPr>
            <a:xfrm>
              <a:off x="-67272" y="4073950"/>
              <a:ext cx="913949" cy="1136775"/>
              <a:chOff x="4919328" y="3607500"/>
              <a:chExt cx="913949" cy="1136775"/>
            </a:xfrm>
          </p:grpSpPr>
          <p:sp>
            <p:nvSpPr>
              <p:cNvPr id="91" name="Google Shape;91;p18"/>
              <p:cNvSpPr/>
              <p:nvPr/>
            </p:nvSpPr>
            <p:spPr>
              <a:xfrm>
                <a:off x="5100633" y="3861850"/>
                <a:ext cx="626100" cy="626100"/>
              </a:xfrm>
              <a:prstGeom prst="roundRect">
                <a:avLst>
                  <a:gd name="adj" fmla="val 16667"/>
                </a:avLst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Mulish Medium"/>
                  <a:ea typeface="Mulish Medium"/>
                  <a:cs typeface="Mulish Medium"/>
                  <a:sym typeface="Mulish Medium"/>
                </a:endParaRPr>
              </a:p>
            </p:txBody>
          </p:sp>
          <p:sp>
            <p:nvSpPr>
              <p:cNvPr id="92" name="Google Shape;92;p18"/>
              <p:cNvSpPr/>
              <p:nvPr/>
            </p:nvSpPr>
            <p:spPr>
              <a:xfrm>
                <a:off x="4919328" y="3607500"/>
                <a:ext cx="354000" cy="354000"/>
              </a:xfrm>
              <a:prstGeom prst="roundRect">
                <a:avLst>
                  <a:gd name="adj" fmla="val 16667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Mulish Medium"/>
                  <a:ea typeface="Mulish Medium"/>
                  <a:cs typeface="Mulish Medium"/>
                  <a:sym typeface="Mulish Medium"/>
                </a:endParaRPr>
              </a:p>
            </p:txBody>
          </p:sp>
          <p:sp>
            <p:nvSpPr>
              <p:cNvPr id="93" name="Google Shape;93;p18"/>
              <p:cNvSpPr/>
              <p:nvPr/>
            </p:nvSpPr>
            <p:spPr>
              <a:xfrm>
                <a:off x="5385677" y="4296675"/>
                <a:ext cx="447600" cy="447600"/>
              </a:xfrm>
              <a:prstGeom prst="roundRect">
                <a:avLst>
                  <a:gd name="adj" fmla="val 16667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Mulish Medium"/>
                  <a:ea typeface="Mulish Medium"/>
                  <a:cs typeface="Mulish Medium"/>
                  <a:sym typeface="Mulish Medium"/>
                </a:endParaRPr>
              </a:p>
            </p:txBody>
          </p:sp>
        </p:grpSp>
        <p:grpSp>
          <p:nvGrpSpPr>
            <p:cNvPr id="94" name="Google Shape;94;p18"/>
            <p:cNvGrpSpPr/>
            <p:nvPr/>
          </p:nvGrpSpPr>
          <p:grpSpPr>
            <a:xfrm>
              <a:off x="1075650" y="165288"/>
              <a:ext cx="6992700" cy="4812925"/>
              <a:chOff x="1075650" y="175550"/>
              <a:chExt cx="6992700" cy="4812925"/>
            </a:xfrm>
          </p:grpSpPr>
          <p:cxnSp>
            <p:nvCxnSpPr>
              <p:cNvPr id="95" name="Google Shape;95;p18"/>
              <p:cNvCxnSpPr/>
              <p:nvPr/>
            </p:nvCxnSpPr>
            <p:spPr>
              <a:xfrm>
                <a:off x="1075650" y="4988475"/>
                <a:ext cx="69927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96" name="Google Shape;96;p18"/>
              <p:cNvCxnSpPr/>
              <p:nvPr/>
            </p:nvCxnSpPr>
            <p:spPr>
              <a:xfrm>
                <a:off x="1075650" y="175550"/>
                <a:ext cx="69927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</p:grpSp>
    </p:spTree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oogle Shape;98;p19"/>
          <p:cNvGrpSpPr/>
          <p:nvPr/>
        </p:nvGrpSpPr>
        <p:grpSpPr>
          <a:xfrm>
            <a:off x="64553" y="84575"/>
            <a:ext cx="9018549" cy="4998663"/>
            <a:chOff x="64553" y="84575"/>
            <a:chExt cx="9018549" cy="4998663"/>
          </a:xfrm>
        </p:grpSpPr>
        <p:grpSp>
          <p:nvGrpSpPr>
            <p:cNvPr id="99" name="Google Shape;99;p19"/>
            <p:cNvGrpSpPr/>
            <p:nvPr/>
          </p:nvGrpSpPr>
          <p:grpSpPr>
            <a:xfrm>
              <a:off x="8169153" y="84575"/>
              <a:ext cx="913949" cy="1136775"/>
              <a:chOff x="4919328" y="3607500"/>
              <a:chExt cx="913949" cy="1136775"/>
            </a:xfrm>
          </p:grpSpPr>
          <p:sp>
            <p:nvSpPr>
              <p:cNvPr id="100" name="Google Shape;100;p19"/>
              <p:cNvSpPr/>
              <p:nvPr/>
            </p:nvSpPr>
            <p:spPr>
              <a:xfrm>
                <a:off x="5100633" y="3861850"/>
                <a:ext cx="626100" cy="626100"/>
              </a:xfrm>
              <a:prstGeom prst="roundRect">
                <a:avLst>
                  <a:gd name="adj" fmla="val 16667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Mulish Medium"/>
                  <a:ea typeface="Mulish Medium"/>
                  <a:cs typeface="Mulish Medium"/>
                  <a:sym typeface="Mulish Medium"/>
                </a:endParaRPr>
              </a:p>
            </p:txBody>
          </p:sp>
          <p:sp>
            <p:nvSpPr>
              <p:cNvPr id="101" name="Google Shape;101;p19"/>
              <p:cNvSpPr/>
              <p:nvPr/>
            </p:nvSpPr>
            <p:spPr>
              <a:xfrm>
                <a:off x="4919328" y="3607500"/>
                <a:ext cx="354000" cy="354000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Mulish Medium"/>
                  <a:ea typeface="Mulish Medium"/>
                  <a:cs typeface="Mulish Medium"/>
                  <a:sym typeface="Mulish Medium"/>
                </a:endParaRPr>
              </a:p>
            </p:txBody>
          </p:sp>
          <p:sp>
            <p:nvSpPr>
              <p:cNvPr id="102" name="Google Shape;102;p19"/>
              <p:cNvSpPr/>
              <p:nvPr/>
            </p:nvSpPr>
            <p:spPr>
              <a:xfrm>
                <a:off x="5385677" y="4296675"/>
                <a:ext cx="447600" cy="447600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Mulish Medium"/>
                  <a:ea typeface="Mulish Medium"/>
                  <a:cs typeface="Mulish Medium"/>
                  <a:sym typeface="Mulish Medium"/>
                </a:endParaRPr>
              </a:p>
            </p:txBody>
          </p:sp>
        </p:grpSp>
        <p:cxnSp>
          <p:nvCxnSpPr>
            <p:cNvPr id="103" name="Google Shape;103;p19"/>
            <p:cNvCxnSpPr/>
            <p:nvPr/>
          </p:nvCxnSpPr>
          <p:spPr>
            <a:xfrm rot="-5400000">
              <a:off x="-1266212" y="2482552"/>
              <a:ext cx="3057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4" name="Google Shape;104;p19"/>
            <p:cNvCxnSpPr/>
            <p:nvPr/>
          </p:nvCxnSpPr>
          <p:spPr>
            <a:xfrm rot="-5400000">
              <a:off x="7250038" y="2750002"/>
              <a:ext cx="3057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</p:cxnSp>
        <p:grpSp>
          <p:nvGrpSpPr>
            <p:cNvPr id="105" name="Google Shape;105;p19"/>
            <p:cNvGrpSpPr/>
            <p:nvPr/>
          </p:nvGrpSpPr>
          <p:grpSpPr>
            <a:xfrm>
              <a:off x="64553" y="3946463"/>
              <a:ext cx="913949" cy="1136775"/>
              <a:chOff x="4919328" y="3607500"/>
              <a:chExt cx="913949" cy="1136775"/>
            </a:xfrm>
          </p:grpSpPr>
          <p:sp>
            <p:nvSpPr>
              <p:cNvPr id="106" name="Google Shape;106;p19"/>
              <p:cNvSpPr/>
              <p:nvPr/>
            </p:nvSpPr>
            <p:spPr>
              <a:xfrm>
                <a:off x="5100633" y="3861850"/>
                <a:ext cx="626100" cy="626100"/>
              </a:xfrm>
              <a:prstGeom prst="roundRect">
                <a:avLst>
                  <a:gd name="adj" fmla="val 16667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Mulish Medium"/>
                  <a:ea typeface="Mulish Medium"/>
                  <a:cs typeface="Mulish Medium"/>
                  <a:sym typeface="Mulish Medium"/>
                </a:endParaRPr>
              </a:p>
            </p:txBody>
          </p:sp>
          <p:sp>
            <p:nvSpPr>
              <p:cNvPr id="107" name="Google Shape;107;p19"/>
              <p:cNvSpPr/>
              <p:nvPr/>
            </p:nvSpPr>
            <p:spPr>
              <a:xfrm>
                <a:off x="4919328" y="3607500"/>
                <a:ext cx="354000" cy="354000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Mulish Medium"/>
                  <a:ea typeface="Mulish Medium"/>
                  <a:cs typeface="Mulish Medium"/>
                  <a:sym typeface="Mulish Medium"/>
                </a:endParaRPr>
              </a:p>
            </p:txBody>
          </p:sp>
          <p:sp>
            <p:nvSpPr>
              <p:cNvPr id="108" name="Google Shape;108;p19"/>
              <p:cNvSpPr/>
              <p:nvPr/>
            </p:nvSpPr>
            <p:spPr>
              <a:xfrm>
                <a:off x="5385677" y="4296675"/>
                <a:ext cx="447600" cy="447600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Mulish Medium"/>
                  <a:ea typeface="Mulish Medium"/>
                  <a:cs typeface="Mulish Medium"/>
                  <a:sym typeface="Mulish Medium"/>
                </a:endParaRPr>
              </a:p>
            </p:txBody>
          </p:sp>
        </p:grpSp>
      </p:grpSp>
    </p:spTree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680067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"/>
          <p:cNvSpPr txBox="1">
            <a:spLocks noGrp="1"/>
          </p:cNvSpPr>
          <p:nvPr>
            <p:ph type="title"/>
          </p:nvPr>
        </p:nvSpPr>
        <p:spPr>
          <a:xfrm>
            <a:off x="722376" y="448056"/>
            <a:ext cx="7708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subTitle" idx="1"/>
          </p:nvPr>
        </p:nvSpPr>
        <p:spPr>
          <a:xfrm>
            <a:off x="722375" y="1115425"/>
            <a:ext cx="7708500" cy="34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74319268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swald"/>
              <a:buNone/>
              <a:defRPr sz="33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swald"/>
              <a:buNone/>
              <a:defRPr sz="33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swald"/>
              <a:buNone/>
              <a:defRPr sz="33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swald"/>
              <a:buNone/>
              <a:defRPr sz="33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swald"/>
              <a:buNone/>
              <a:defRPr sz="33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swald"/>
              <a:buNone/>
              <a:defRPr sz="33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swald"/>
              <a:buNone/>
              <a:defRPr sz="33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swald"/>
              <a:buNone/>
              <a:defRPr sz="33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swald"/>
              <a:buNone/>
              <a:defRPr sz="3300" b="0" i="0" u="none" strike="noStrike" cap="none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 Medium"/>
              <a:buChar char="●"/>
              <a:defRPr sz="1200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 Medium"/>
              <a:buChar char="○"/>
              <a:defRPr sz="1200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 Medium"/>
              <a:buChar char="■"/>
              <a:defRPr sz="1200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 Medium"/>
              <a:buChar char="●"/>
              <a:defRPr sz="1200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 Medium"/>
              <a:buChar char="○"/>
              <a:defRPr sz="1200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 Medium"/>
              <a:buChar char="■"/>
              <a:defRPr sz="1200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 Medium"/>
              <a:buChar char="●"/>
              <a:defRPr sz="1200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 Medium"/>
              <a:buChar char="○"/>
              <a:defRPr sz="1200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ulish Medium"/>
              <a:buChar char="■"/>
              <a:defRPr sz="1200" b="0" i="0" u="none" strike="noStrike" cap="none">
                <a:solidFill>
                  <a:schemeClr val="dk1"/>
                </a:solidFill>
                <a:latin typeface="Mulish Medium"/>
                <a:ea typeface="Mulish Medium"/>
                <a:cs typeface="Mulish Medium"/>
                <a:sym typeface="Mulish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60" r:id="rId4"/>
    <p:sldLayoutId id="2147483661" r:id="rId5"/>
    <p:sldLayoutId id="2147483662" r:id="rId6"/>
    <p:sldLayoutId id="2147483664" r:id="rId7"/>
    <p:sldLayoutId id="2147483665" r:id="rId8"/>
    <p:sldLayoutId id="2147483667" r:id="rId9"/>
    <p:sldLayoutId id="2147483668" r:id="rId10"/>
  </p:sldLayoutIdLst>
  <p:transition spd="slow">
    <p:push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people looking at a large screen with graphs&#10;&#10;AI-generated content may be incorrect.">
            <a:extLst>
              <a:ext uri="{FF2B5EF4-FFF2-40B4-BE49-F238E27FC236}">
                <a16:creationId xmlns:a16="http://schemas.microsoft.com/office/drawing/2014/main" id="{985F9A51-E93D-AE32-C43A-D4CEAF7AFD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134" y="305564"/>
            <a:ext cx="4315040" cy="4315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5" name="Google Shape;115;p20"/>
          <p:cNvSpPr txBox="1">
            <a:spLocks noGrp="1"/>
          </p:cNvSpPr>
          <p:nvPr>
            <p:ph type="subTitle" idx="1"/>
          </p:nvPr>
        </p:nvSpPr>
        <p:spPr>
          <a:xfrm>
            <a:off x="845027" y="3681768"/>
            <a:ext cx="3072300" cy="7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dirty="0"/>
              <a:t>Data idarəolunması departamenti</a:t>
            </a:r>
            <a:endParaRPr dirty="0"/>
          </a:p>
        </p:txBody>
      </p:sp>
      <p:sp>
        <p:nvSpPr>
          <p:cNvPr id="116" name="Google Shape;116;p20"/>
          <p:cNvSpPr txBox="1">
            <a:spLocks noGrp="1"/>
          </p:cNvSpPr>
          <p:nvPr>
            <p:ph type="ctrTitle"/>
          </p:nvPr>
        </p:nvSpPr>
        <p:spPr>
          <a:xfrm>
            <a:off x="0" y="309386"/>
            <a:ext cx="9644514" cy="1659974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az-Latn-AZ" sz="4800" dirty="0"/>
              <a:t>ANALİZ NÖVLƏRİ VƏ DATA İLƏ İŞLƏMƏK BACARIĞI</a:t>
            </a:r>
            <a:endParaRPr sz="4800" dirty="0"/>
          </a:p>
        </p:txBody>
      </p:sp>
      <p:sp>
        <p:nvSpPr>
          <p:cNvPr id="117" name="Google Shape;117;p20"/>
          <p:cNvSpPr/>
          <p:nvPr/>
        </p:nvSpPr>
        <p:spPr>
          <a:xfrm>
            <a:off x="3756859" y="3292093"/>
            <a:ext cx="1339123" cy="1208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8" name="Google Shape;118;p20"/>
          <p:cNvCxnSpPr/>
          <p:nvPr/>
        </p:nvCxnSpPr>
        <p:spPr>
          <a:xfrm>
            <a:off x="25052" y="479808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19" name="Google Shape;119;p20" descr="A blue and black 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7554" y="1842215"/>
            <a:ext cx="2722849" cy="19906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66AD853F-015A-56CF-A14D-76532C56730A}"/>
              </a:ext>
            </a:extLst>
          </p:cNvPr>
          <p:cNvSpPr/>
          <p:nvPr/>
        </p:nvSpPr>
        <p:spPr>
          <a:xfrm>
            <a:off x="7073734" y="-627377"/>
            <a:ext cx="4325148" cy="3716819"/>
          </a:xfrm>
          <a:prstGeom prst="ellipse">
            <a:avLst/>
          </a:prstGeom>
          <a:solidFill>
            <a:srgbClr val="D7DFE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0E5EE95-A286-214E-ED1B-3407CE27ED81}"/>
              </a:ext>
            </a:extLst>
          </p:cNvPr>
          <p:cNvSpPr/>
          <p:nvPr/>
        </p:nvSpPr>
        <p:spPr>
          <a:xfrm>
            <a:off x="4487672" y="3400928"/>
            <a:ext cx="1594585" cy="1331826"/>
          </a:xfrm>
          <a:prstGeom prst="ellipse">
            <a:avLst/>
          </a:prstGeom>
          <a:solidFill>
            <a:srgbClr val="D7DFE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EC62218-84D7-5042-77BA-17835098F6BA}"/>
              </a:ext>
            </a:extLst>
          </p:cNvPr>
          <p:cNvSpPr/>
          <p:nvPr/>
        </p:nvSpPr>
        <p:spPr>
          <a:xfrm>
            <a:off x="5555156" y="2837532"/>
            <a:ext cx="272021" cy="275731"/>
          </a:xfrm>
          <a:prstGeom prst="ellipse">
            <a:avLst/>
          </a:prstGeom>
          <a:solidFill>
            <a:srgbClr val="D7DFE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BB9CE97-AFA2-08BC-16C0-0A7172AA731F}"/>
              </a:ext>
            </a:extLst>
          </p:cNvPr>
          <p:cNvSpPr/>
          <p:nvPr/>
        </p:nvSpPr>
        <p:spPr>
          <a:xfrm>
            <a:off x="5114046" y="3089442"/>
            <a:ext cx="272021" cy="275731"/>
          </a:xfrm>
          <a:prstGeom prst="ellipse">
            <a:avLst/>
          </a:prstGeom>
          <a:solidFill>
            <a:srgbClr val="D7DFE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85BC6A9-2BF5-CD7F-5B05-5B5B44F93DD8}"/>
              </a:ext>
            </a:extLst>
          </p:cNvPr>
          <p:cNvSpPr/>
          <p:nvPr/>
        </p:nvSpPr>
        <p:spPr>
          <a:xfrm>
            <a:off x="6128780" y="4224857"/>
            <a:ext cx="272021" cy="275731"/>
          </a:xfrm>
          <a:prstGeom prst="ellipse">
            <a:avLst/>
          </a:prstGeom>
          <a:solidFill>
            <a:srgbClr val="D7DFE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"/>
          <p:cNvSpPr/>
          <p:nvPr/>
        </p:nvSpPr>
        <p:spPr>
          <a:xfrm>
            <a:off x="0" y="0"/>
            <a:ext cx="9144000" cy="728663"/>
          </a:xfrm>
          <a:prstGeom prst="rect">
            <a:avLst/>
          </a:prstGeom>
          <a:solidFill>
            <a:srgbClr val="1E3048"/>
          </a:solidFill>
          <a:ln>
            <a:noFill/>
          </a:ln>
        </p:spPr>
        <p:txBody>
          <a:bodyPr spcFirstLastPara="1" wrap="square" lIns="45713" tIns="45713" rIns="45713" bIns="45713" anchor="ctr" anchorCtr="0">
            <a:noAutofit/>
          </a:bodyPr>
          <a:lstStyle/>
          <a:p>
            <a:endParaRPr sz="700"/>
          </a:p>
        </p:txBody>
      </p:sp>
      <p:sp>
        <p:nvSpPr>
          <p:cNvPr id="201" name="Google Shape;201;p9"/>
          <p:cNvSpPr/>
          <p:nvPr/>
        </p:nvSpPr>
        <p:spPr>
          <a:xfrm>
            <a:off x="524662" y="2137633"/>
            <a:ext cx="1487935" cy="1337282"/>
          </a:xfrm>
          <a:custGeom>
            <a:avLst/>
            <a:gdLst/>
            <a:ahLst/>
            <a:cxnLst/>
            <a:rect l="l" t="t" r="r" b="b"/>
            <a:pathLst>
              <a:path w="2975870" h="2674563" extrusionOk="0">
                <a:moveTo>
                  <a:pt x="0" y="0"/>
                </a:moveTo>
                <a:lnTo>
                  <a:pt x="2975870" y="0"/>
                </a:lnTo>
                <a:lnTo>
                  <a:pt x="2975870" y="2674563"/>
                </a:lnTo>
                <a:lnTo>
                  <a:pt x="0" y="26745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sz="700"/>
          </a:p>
        </p:txBody>
      </p:sp>
      <p:sp>
        <p:nvSpPr>
          <p:cNvPr id="202" name="Google Shape;202;p9"/>
          <p:cNvSpPr/>
          <p:nvPr/>
        </p:nvSpPr>
        <p:spPr>
          <a:xfrm>
            <a:off x="2706584" y="2137633"/>
            <a:ext cx="1337282" cy="1337282"/>
          </a:xfrm>
          <a:custGeom>
            <a:avLst/>
            <a:gdLst/>
            <a:ahLst/>
            <a:cxnLst/>
            <a:rect l="l" t="t" r="r" b="b"/>
            <a:pathLst>
              <a:path w="2674563" h="2674563" extrusionOk="0">
                <a:moveTo>
                  <a:pt x="0" y="0"/>
                </a:moveTo>
                <a:lnTo>
                  <a:pt x="2674563" y="0"/>
                </a:lnTo>
                <a:lnTo>
                  <a:pt x="2674563" y="2674563"/>
                </a:lnTo>
                <a:lnTo>
                  <a:pt x="0" y="26745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sz="700"/>
          </a:p>
        </p:txBody>
      </p:sp>
      <p:sp>
        <p:nvSpPr>
          <p:cNvPr id="203" name="Google Shape;203;p9"/>
          <p:cNvSpPr/>
          <p:nvPr/>
        </p:nvSpPr>
        <p:spPr>
          <a:xfrm>
            <a:off x="5181617" y="2137633"/>
            <a:ext cx="1287134" cy="1337282"/>
          </a:xfrm>
          <a:custGeom>
            <a:avLst/>
            <a:gdLst/>
            <a:ahLst/>
            <a:cxnLst/>
            <a:rect l="l" t="t" r="r" b="b"/>
            <a:pathLst>
              <a:path w="2574267" h="2674563" extrusionOk="0">
                <a:moveTo>
                  <a:pt x="0" y="0"/>
                </a:moveTo>
                <a:lnTo>
                  <a:pt x="2574267" y="0"/>
                </a:lnTo>
                <a:lnTo>
                  <a:pt x="2574267" y="2674563"/>
                </a:lnTo>
                <a:lnTo>
                  <a:pt x="0" y="26745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sz="700"/>
          </a:p>
        </p:txBody>
      </p:sp>
      <p:sp>
        <p:nvSpPr>
          <p:cNvPr id="204" name="Google Shape;204;p9"/>
          <p:cNvSpPr/>
          <p:nvPr/>
        </p:nvSpPr>
        <p:spPr>
          <a:xfrm>
            <a:off x="7406972" y="2095421"/>
            <a:ext cx="1332267" cy="1337282"/>
          </a:xfrm>
          <a:custGeom>
            <a:avLst/>
            <a:gdLst/>
            <a:ahLst/>
            <a:cxnLst/>
            <a:rect l="l" t="t" r="r" b="b"/>
            <a:pathLst>
              <a:path w="2664533" h="2674563" extrusionOk="0">
                <a:moveTo>
                  <a:pt x="0" y="0"/>
                </a:moveTo>
                <a:lnTo>
                  <a:pt x="2664534" y="0"/>
                </a:lnTo>
                <a:lnTo>
                  <a:pt x="2664534" y="2674563"/>
                </a:lnTo>
                <a:lnTo>
                  <a:pt x="0" y="26745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sz="700"/>
          </a:p>
        </p:txBody>
      </p:sp>
      <p:sp>
        <p:nvSpPr>
          <p:cNvPr id="205" name="Google Shape;205;p9"/>
          <p:cNvSpPr txBox="1"/>
          <p:nvPr/>
        </p:nvSpPr>
        <p:spPr>
          <a:xfrm>
            <a:off x="386706" y="234690"/>
            <a:ext cx="4347601" cy="315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18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Analiz </a:t>
            </a:r>
            <a:r>
              <a:rPr lang="en-US" sz="1800" b="1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nədir</a:t>
            </a:r>
            <a:r>
              <a:rPr lang="en-US" sz="18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və</a:t>
            </a:r>
            <a:r>
              <a:rPr lang="en-US" sz="18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növləri</a:t>
            </a:r>
            <a:r>
              <a:rPr lang="en-US" sz="18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hansılardır</a:t>
            </a:r>
            <a:r>
              <a:rPr lang="en-US" sz="18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700" dirty="0">
              <a:solidFill>
                <a:schemeClr val="bg1"/>
              </a:solidFill>
            </a:endParaRPr>
          </a:p>
        </p:txBody>
      </p:sp>
      <p:sp>
        <p:nvSpPr>
          <p:cNvPr id="206" name="Google Shape;206;p9"/>
          <p:cNvSpPr txBox="1"/>
          <p:nvPr/>
        </p:nvSpPr>
        <p:spPr>
          <a:xfrm>
            <a:off x="386706" y="1185826"/>
            <a:ext cx="7494349" cy="226216"/>
          </a:xfrm>
          <a:prstGeom prst="rect">
            <a:avLst/>
          </a:prstGeom>
          <a:solidFill>
            <a:schemeClr val="accent6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Bir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şey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haqqında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daha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çox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araşdırmaq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və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ya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anlamaq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üçün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onu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ətraflı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öyrənmək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050" dirty="0" err="1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prosesin</a:t>
            </a:r>
            <a:r>
              <a:rPr lang="az-Latn-AZ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ə 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r>
              <a:rPr lang="az-Latn-AZ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naliz deyilir</a:t>
            </a:r>
            <a:r>
              <a:rPr lang="en-US" sz="1050" dirty="0">
                <a:solidFill>
                  <a:srgbClr val="06213C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7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D7D562-6247-A599-1B6F-CFA47A70201A}"/>
              </a:ext>
            </a:extLst>
          </p:cNvPr>
          <p:cNvSpPr txBox="1"/>
          <p:nvPr/>
        </p:nvSpPr>
        <p:spPr>
          <a:xfrm>
            <a:off x="152356" y="3862752"/>
            <a:ext cx="1726174" cy="307777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i="0" dirty="0">
                <a:solidFill>
                  <a:srgbClr val="05192D"/>
                </a:solidFill>
                <a:effectLst/>
                <a:latin typeface="Studio-Feixen-Sans"/>
              </a:rPr>
              <a:t>Descriptive analytics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4BC1B3-DEE0-DCCF-FD38-7B4831A37544}"/>
              </a:ext>
            </a:extLst>
          </p:cNvPr>
          <p:cNvSpPr txBox="1"/>
          <p:nvPr/>
        </p:nvSpPr>
        <p:spPr>
          <a:xfrm>
            <a:off x="2578840" y="3862752"/>
            <a:ext cx="1726174" cy="307777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i="0" dirty="0">
                <a:solidFill>
                  <a:srgbClr val="05192D"/>
                </a:solidFill>
                <a:effectLst/>
                <a:latin typeface="Studio-Feixen-Sans"/>
              </a:rPr>
              <a:t>Diagnostic analytics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56FB7A-B57A-07F6-56E6-D4F0B3388090}"/>
              </a:ext>
            </a:extLst>
          </p:cNvPr>
          <p:cNvSpPr txBox="1"/>
          <p:nvPr/>
        </p:nvSpPr>
        <p:spPr>
          <a:xfrm>
            <a:off x="4962097" y="3862752"/>
            <a:ext cx="1726174" cy="307777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i="0" dirty="0">
                <a:solidFill>
                  <a:srgbClr val="05192D"/>
                </a:solidFill>
                <a:effectLst/>
                <a:latin typeface="Studio-Feixen-Sans"/>
              </a:rPr>
              <a:t>Predictive analytics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387B99-CFC6-A035-AD61-223631CF3ABA}"/>
              </a:ext>
            </a:extLst>
          </p:cNvPr>
          <p:cNvSpPr txBox="1"/>
          <p:nvPr/>
        </p:nvSpPr>
        <p:spPr>
          <a:xfrm>
            <a:off x="7136280" y="3862752"/>
            <a:ext cx="1873653" cy="307777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i="0" dirty="0">
                <a:solidFill>
                  <a:srgbClr val="05192D"/>
                </a:solidFill>
                <a:effectLst/>
                <a:latin typeface="Studio-Feixen-Sans"/>
              </a:rPr>
              <a:t>Prescriptive analytics</a:t>
            </a:r>
          </a:p>
        </p:txBody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4"/>
          <p:cNvSpPr txBox="1">
            <a:spLocks noGrp="1"/>
          </p:cNvSpPr>
          <p:nvPr>
            <p:ph type="subTitle" idx="1"/>
          </p:nvPr>
        </p:nvSpPr>
        <p:spPr>
          <a:xfrm>
            <a:off x="-27501" y="455890"/>
            <a:ext cx="7416371" cy="5565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l"/>
            <a:r>
              <a:rPr lang="en-US" sz="2400" b="1" i="0" dirty="0">
                <a:solidFill>
                  <a:schemeClr val="bg1"/>
                </a:solidFill>
                <a:effectLst/>
                <a:latin typeface="Montserrat" panose="00000500000000000000" pitchFamily="2" charset="0"/>
              </a:rPr>
              <a:t>Descriptive analytics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endParaRPr dirty="0">
              <a:solidFill>
                <a:schemeClr val="bg1"/>
              </a:solidFill>
            </a:endParaRPr>
          </a:p>
        </p:txBody>
      </p:sp>
      <p:cxnSp>
        <p:nvCxnSpPr>
          <p:cNvPr id="223" name="Google Shape;223;p24"/>
          <p:cNvCxnSpPr/>
          <p:nvPr/>
        </p:nvCxnSpPr>
        <p:spPr>
          <a:xfrm>
            <a:off x="0" y="450058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24" name="Google Shape;224;p24" descr="A blue and black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4243DE-95C2-BE8A-8A56-B17234E485F9}"/>
              </a:ext>
            </a:extLst>
          </p:cNvPr>
          <p:cNvSpPr txBox="1"/>
          <p:nvPr/>
        </p:nvSpPr>
        <p:spPr>
          <a:xfrm>
            <a:off x="0" y="1230306"/>
            <a:ext cx="9144000" cy="307777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az-Latn-AZ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Datanın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mövcud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vəziyyətini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analiz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edir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. Bu,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keçmişdə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baş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vermiş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hadisələri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və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trendi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göstərir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.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B5F13D-E549-9425-563E-3AF725653B69}"/>
              </a:ext>
            </a:extLst>
          </p:cNvPr>
          <p:cNvSpPr txBox="1"/>
          <p:nvPr/>
        </p:nvSpPr>
        <p:spPr>
          <a:xfrm>
            <a:off x="99689" y="2069110"/>
            <a:ext cx="412855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Təsviri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analitika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data-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nı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az-Latn-AZ" dirty="0">
                <a:solidFill>
                  <a:schemeClr val="tx1"/>
                </a:solidFill>
                <a:latin typeface="Montserrat" panose="00000500000000000000" pitchFamily="2" charset="0"/>
              </a:rPr>
              <a:t>ümumiləşdirməyə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və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vizuallaşdırmağa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yönəlib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. Bu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növ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analitikadan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data-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nı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onun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dəyişənləri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əsasında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tanımaq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üçün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istifadə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etmək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olar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Dəyişənlər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ölçdüyümüz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və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ya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müşahidə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etdiyimiz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az-Latn-AZ" dirty="0">
                <a:solidFill>
                  <a:schemeClr val="tx1"/>
                </a:solidFill>
                <a:latin typeface="Montserrat" panose="00000500000000000000" pitchFamily="2" charset="0"/>
              </a:rPr>
              <a:t>əhəmiyyətli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xüsusiyyətlərdir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Məsələn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hava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az-Latn-AZ" dirty="0">
                <a:solidFill>
                  <a:schemeClr val="tx1"/>
                </a:solidFill>
                <a:latin typeface="Montserrat" panose="00000500000000000000" pitchFamily="2" charset="0"/>
              </a:rPr>
              <a:t>proqnozundakı </a:t>
            </a:r>
            <a:r>
              <a:rPr lang="en-US" dirty="0" err="1">
                <a:solidFill>
                  <a:schemeClr val="tx1"/>
                </a:solidFill>
                <a:latin typeface="Montserrat" panose="00000500000000000000" pitchFamily="2" charset="0"/>
              </a:rPr>
              <a:t>temperatur</a:t>
            </a:r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. </a:t>
            </a:r>
            <a:r>
              <a:rPr lang="az-Latn-AZ" dirty="0">
                <a:solidFill>
                  <a:schemeClr val="tx1"/>
                </a:solidFill>
                <a:latin typeface="Montserrat" panose="00000500000000000000" pitchFamily="2" charset="0"/>
              </a:rPr>
              <a:t>İdmandan öncə çəkimiz və s.</a:t>
            </a:r>
            <a:endParaRPr lang="en-US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pic>
        <p:nvPicPr>
          <p:cNvPr id="11" name="Picture 1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3E68C5C-805E-C0F1-2EA5-6529B7E183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379" y="1755976"/>
            <a:ext cx="4187966" cy="2244572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7" name="Google Shape;297;p25"/>
          <p:cNvCxnSpPr/>
          <p:nvPr/>
        </p:nvCxnSpPr>
        <p:spPr>
          <a:xfrm>
            <a:off x="0" y="450058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98" name="Google Shape;298;p25" descr="A blue and black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diagram of a graph&#10;&#10;AI-generated content may be incorrect.">
            <a:extLst>
              <a:ext uri="{FF2B5EF4-FFF2-40B4-BE49-F238E27FC236}">
                <a16:creationId xmlns:a16="http://schemas.microsoft.com/office/drawing/2014/main" id="{F7316620-C449-4675-F935-C0074A155E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4825" y="805476"/>
            <a:ext cx="3897813" cy="3589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Google Shape;198;p9">
            <a:extLst>
              <a:ext uri="{FF2B5EF4-FFF2-40B4-BE49-F238E27FC236}">
                <a16:creationId xmlns:a16="http://schemas.microsoft.com/office/drawing/2014/main" id="{1B217B3A-522E-665A-98D9-46309980FB6B}"/>
              </a:ext>
            </a:extLst>
          </p:cNvPr>
          <p:cNvSpPr/>
          <p:nvPr/>
        </p:nvSpPr>
        <p:spPr>
          <a:xfrm>
            <a:off x="0" y="37814"/>
            <a:ext cx="9144000" cy="728663"/>
          </a:xfrm>
          <a:prstGeom prst="rect">
            <a:avLst/>
          </a:prstGeom>
          <a:solidFill>
            <a:srgbClr val="1E3048"/>
          </a:solidFill>
          <a:ln>
            <a:noFill/>
          </a:ln>
        </p:spPr>
        <p:txBody>
          <a:bodyPr spcFirstLastPara="1" wrap="square" lIns="45713" tIns="45713" rIns="45713" bIns="45713" anchor="ctr" anchorCtr="0">
            <a:noAutofit/>
          </a:bodyPr>
          <a:lstStyle/>
          <a:p>
            <a:pPr algn="ctr"/>
            <a:r>
              <a:rPr lang="az-Latn-AZ" sz="2400" dirty="0">
                <a:solidFill>
                  <a:schemeClr val="bg1"/>
                </a:solidFill>
              </a:rPr>
              <a:t>Əsas vasitələr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5A4BB1-7A30-498C-137D-8D5698B8CBCD}"/>
              </a:ext>
            </a:extLst>
          </p:cNvPr>
          <p:cNvSpPr/>
          <p:nvPr/>
        </p:nvSpPr>
        <p:spPr>
          <a:xfrm>
            <a:off x="302508" y="1088002"/>
            <a:ext cx="4393245" cy="46406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/>
              <a:t>Deskriptiv statistika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C13FF3-240B-6429-9632-39839AC795B1}"/>
              </a:ext>
            </a:extLst>
          </p:cNvPr>
          <p:cNvSpPr/>
          <p:nvPr/>
        </p:nvSpPr>
        <p:spPr>
          <a:xfrm>
            <a:off x="302507" y="1830902"/>
            <a:ext cx="4393245" cy="46406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/>
              <a:t>Vizuallar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E9F542-7192-9141-34D9-C7DCE56B2FC9}"/>
              </a:ext>
            </a:extLst>
          </p:cNvPr>
          <p:cNvSpPr/>
          <p:nvPr/>
        </p:nvSpPr>
        <p:spPr>
          <a:xfrm>
            <a:off x="302507" y="2616497"/>
            <a:ext cx="4393245" cy="46406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/>
              <a:t>Outlier-ları tapmaq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24F1FB-B253-F215-60A6-56CE4819274D}"/>
              </a:ext>
            </a:extLst>
          </p:cNvPr>
          <p:cNvSpPr txBox="1"/>
          <p:nvPr/>
        </p:nvSpPr>
        <p:spPr>
          <a:xfrm>
            <a:off x="302507" y="3714993"/>
            <a:ext cx="4652782" cy="523220"/>
          </a:xfrm>
          <a:prstGeom prst="rect">
            <a:avLst/>
          </a:prstGeom>
          <a:solidFill>
            <a:schemeClr val="accent6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err="1"/>
              <a:t>Təsviri</a:t>
            </a:r>
            <a:r>
              <a:rPr lang="en-US" dirty="0"/>
              <a:t> </a:t>
            </a:r>
            <a:r>
              <a:rPr lang="en-US" dirty="0" err="1"/>
              <a:t>analitikanın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inkişaf</a:t>
            </a:r>
            <a:r>
              <a:rPr lang="en-US" dirty="0"/>
              <a:t> </a:t>
            </a:r>
            <a:r>
              <a:rPr lang="en-US" dirty="0" err="1"/>
              <a:t>etmiş</a:t>
            </a:r>
            <a:r>
              <a:rPr lang="en-US" dirty="0"/>
              <a:t> </a:t>
            </a:r>
            <a:r>
              <a:rPr lang="en-US" dirty="0" err="1"/>
              <a:t>və</a:t>
            </a:r>
            <a:r>
              <a:rPr lang="en-US" dirty="0"/>
              <a:t> </a:t>
            </a:r>
            <a:r>
              <a:rPr lang="en-US" dirty="0" err="1"/>
              <a:t>geniş</a:t>
            </a:r>
            <a:r>
              <a:rPr lang="en-US" dirty="0"/>
              <a:t> </a:t>
            </a:r>
            <a:r>
              <a:rPr lang="en-US" dirty="0" err="1"/>
              <a:t>əhatəli</a:t>
            </a:r>
            <a:r>
              <a:rPr lang="en-US" dirty="0"/>
              <a:t> </a:t>
            </a:r>
            <a:r>
              <a:rPr lang="en-US" dirty="0" err="1"/>
              <a:t>forması</a:t>
            </a:r>
            <a:r>
              <a:rPr lang="en-US" dirty="0"/>
              <a:t> exploratory data analysis</a:t>
            </a:r>
            <a:r>
              <a:rPr lang="az-Latn-AZ" dirty="0"/>
              <a:t> </a:t>
            </a:r>
            <a:r>
              <a:rPr lang="en-US" dirty="0"/>
              <a:t>, </a:t>
            </a:r>
            <a:r>
              <a:rPr lang="en-US" dirty="0" err="1"/>
              <a:t>yəni</a:t>
            </a:r>
            <a:r>
              <a:rPr lang="en-US" dirty="0"/>
              <a:t> EDA-</a:t>
            </a:r>
            <a:r>
              <a:rPr lang="en-US" dirty="0" err="1"/>
              <a:t>dır</a:t>
            </a:r>
            <a:endParaRPr lang="en-US" dirty="0"/>
          </a:p>
        </p:txBody>
      </p: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>
          <a:extLst>
            <a:ext uri="{FF2B5EF4-FFF2-40B4-BE49-F238E27FC236}">
              <a16:creationId xmlns:a16="http://schemas.microsoft.com/office/drawing/2014/main" id="{4A00A459-F0A6-F4E6-42F1-E34B9DA0E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4">
            <a:extLst>
              <a:ext uri="{FF2B5EF4-FFF2-40B4-BE49-F238E27FC236}">
                <a16:creationId xmlns:a16="http://schemas.microsoft.com/office/drawing/2014/main" id="{860CFA4B-7F85-A5F8-F660-148991306C6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-27501" y="455890"/>
            <a:ext cx="7416371" cy="5565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l"/>
            <a:r>
              <a:rPr lang="en-US" sz="2400" b="1" i="0" dirty="0">
                <a:solidFill>
                  <a:schemeClr val="bg1"/>
                </a:solidFill>
                <a:effectLst/>
                <a:latin typeface="Studio-Feixen-Sans"/>
              </a:rPr>
              <a:t>Diagnostic analytics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endParaRPr sz="2400" dirty="0">
              <a:solidFill>
                <a:schemeClr val="bg1"/>
              </a:solidFill>
            </a:endParaRPr>
          </a:p>
        </p:txBody>
      </p:sp>
      <p:cxnSp>
        <p:nvCxnSpPr>
          <p:cNvPr id="223" name="Google Shape;223;p24">
            <a:extLst>
              <a:ext uri="{FF2B5EF4-FFF2-40B4-BE49-F238E27FC236}">
                <a16:creationId xmlns:a16="http://schemas.microsoft.com/office/drawing/2014/main" id="{A8569B19-298D-20CA-3D12-4B6E25680B2E}"/>
              </a:ext>
            </a:extLst>
          </p:cNvPr>
          <p:cNvCxnSpPr/>
          <p:nvPr/>
        </p:nvCxnSpPr>
        <p:spPr>
          <a:xfrm>
            <a:off x="0" y="450058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24" name="Google Shape;224;p24" descr="A blue and black logo&#10;&#10;Description automatically generated">
            <a:extLst>
              <a:ext uri="{FF2B5EF4-FFF2-40B4-BE49-F238E27FC236}">
                <a16:creationId xmlns:a16="http://schemas.microsoft.com/office/drawing/2014/main" id="{22824A00-DC39-955F-D65E-437685D2DF9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2EEA16-5BBB-DAB7-E311-80A7A3557504}"/>
              </a:ext>
            </a:extLst>
          </p:cNvPr>
          <p:cNvSpPr txBox="1"/>
          <p:nvPr/>
        </p:nvSpPr>
        <p:spPr>
          <a:xfrm>
            <a:off x="0" y="1230306"/>
            <a:ext cx="9144000" cy="523220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az-Latn-AZ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Dataların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səbəb-nəticə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əlaqələrini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araşdırır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. Bu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növ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analitika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nəyə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görə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müəyyən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hadisələrin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baş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verdiyini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anlamağa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kömək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edir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.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5A1299-3C01-B4B1-595F-64DF74B1ADDD}"/>
              </a:ext>
            </a:extLst>
          </p:cNvPr>
          <p:cNvSpPr txBox="1"/>
          <p:nvPr/>
        </p:nvSpPr>
        <p:spPr>
          <a:xfrm>
            <a:off x="63594" y="2802118"/>
            <a:ext cx="4807475" cy="972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1950"/>
              </a:lnSpc>
              <a:spcAft>
                <a:spcPts val="1500"/>
              </a:spcAft>
            </a:pPr>
            <a:r>
              <a:rPr lang="en-US" b="1" i="0" dirty="0" err="1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Məqsəd</a:t>
            </a:r>
            <a:r>
              <a:rPr lang="en-US" b="1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:</a:t>
            </a:r>
            <a:endParaRPr lang="en-US" b="0" i="0" dirty="0">
              <a:solidFill>
                <a:schemeClr val="tx1"/>
              </a:solidFill>
              <a:effectLst/>
              <a:latin typeface="Roboto" panose="020000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Niyə</a:t>
            </a:r>
            <a:r>
              <a:rPr lang="en-US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müəyyən</a:t>
            </a:r>
            <a:r>
              <a:rPr lang="en-US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hadisələrin</a:t>
            </a:r>
            <a:r>
              <a:rPr lang="en-US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baş</a:t>
            </a:r>
            <a:r>
              <a:rPr lang="en-US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verdiyini</a:t>
            </a:r>
            <a:r>
              <a:rPr lang="en-US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anlamaq</a:t>
            </a:r>
            <a:r>
              <a:rPr lang="en-US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Problemlərin</a:t>
            </a:r>
            <a:r>
              <a:rPr lang="en-US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kök</a:t>
            </a:r>
            <a:r>
              <a:rPr lang="en-US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səbəblərini</a:t>
            </a:r>
            <a:r>
              <a:rPr lang="en-US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tapmaq</a:t>
            </a:r>
            <a:r>
              <a:rPr lang="en-US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.</a:t>
            </a:r>
          </a:p>
        </p:txBody>
      </p:sp>
      <p:pic>
        <p:nvPicPr>
          <p:cNvPr id="6" name="Picture 5" descr="A computer screen with a graph and a tablet&#10;&#10;AI-generated content may be incorrect.">
            <a:extLst>
              <a:ext uri="{FF2B5EF4-FFF2-40B4-BE49-F238E27FC236}">
                <a16:creationId xmlns:a16="http://schemas.microsoft.com/office/drawing/2014/main" id="{2C0B368E-C157-E11E-AA6A-A26BB81544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8730" y="1787044"/>
            <a:ext cx="4001955" cy="261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819219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>
          <a:extLst>
            <a:ext uri="{FF2B5EF4-FFF2-40B4-BE49-F238E27FC236}">
              <a16:creationId xmlns:a16="http://schemas.microsoft.com/office/drawing/2014/main" id="{9E27534D-6AD1-AD3E-42F2-F0C2C5B44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7" name="Google Shape;297;p25">
            <a:extLst>
              <a:ext uri="{FF2B5EF4-FFF2-40B4-BE49-F238E27FC236}">
                <a16:creationId xmlns:a16="http://schemas.microsoft.com/office/drawing/2014/main" id="{CE77D9B6-EF16-6B17-6C24-D10E81BB88D7}"/>
              </a:ext>
            </a:extLst>
          </p:cNvPr>
          <p:cNvCxnSpPr/>
          <p:nvPr/>
        </p:nvCxnSpPr>
        <p:spPr>
          <a:xfrm>
            <a:off x="0" y="450058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98" name="Google Shape;298;p25" descr="A blue and black logo&#10;&#10;Description automatically generated">
            <a:extLst>
              <a:ext uri="{FF2B5EF4-FFF2-40B4-BE49-F238E27FC236}">
                <a16:creationId xmlns:a16="http://schemas.microsoft.com/office/drawing/2014/main" id="{3B645CC5-DF23-73D2-C478-CD1E865ED48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98;p9">
            <a:extLst>
              <a:ext uri="{FF2B5EF4-FFF2-40B4-BE49-F238E27FC236}">
                <a16:creationId xmlns:a16="http://schemas.microsoft.com/office/drawing/2014/main" id="{94DF13BF-9CCB-8DB9-DE70-6BE17EEDC4F8}"/>
              </a:ext>
            </a:extLst>
          </p:cNvPr>
          <p:cNvSpPr/>
          <p:nvPr/>
        </p:nvSpPr>
        <p:spPr>
          <a:xfrm>
            <a:off x="0" y="37814"/>
            <a:ext cx="9144000" cy="728663"/>
          </a:xfrm>
          <a:prstGeom prst="rect">
            <a:avLst/>
          </a:prstGeom>
          <a:solidFill>
            <a:srgbClr val="1E3048"/>
          </a:solidFill>
          <a:ln>
            <a:noFill/>
          </a:ln>
        </p:spPr>
        <p:txBody>
          <a:bodyPr spcFirstLastPara="1" wrap="square" lIns="45713" tIns="45713" rIns="45713" bIns="45713" anchor="ctr" anchorCtr="0">
            <a:noAutofit/>
          </a:bodyPr>
          <a:lstStyle/>
          <a:p>
            <a:pPr algn="ctr"/>
            <a:r>
              <a:rPr lang="az-Latn-AZ" sz="2400" dirty="0">
                <a:solidFill>
                  <a:schemeClr val="bg1"/>
                </a:solidFill>
              </a:rPr>
              <a:t>Əsas vasitələr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2C7EC5-9CCC-1FB9-4AC1-9E35D69ACAB5}"/>
              </a:ext>
            </a:extLst>
          </p:cNvPr>
          <p:cNvSpPr/>
          <p:nvPr/>
        </p:nvSpPr>
        <p:spPr>
          <a:xfrm>
            <a:off x="302508" y="1088002"/>
            <a:ext cx="4393245" cy="46406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/>
              <a:t>Drill-do</a:t>
            </a:r>
            <a:r>
              <a:rPr lang="en-US" dirty="0" err="1"/>
              <a:t>wn</a:t>
            </a:r>
            <a:r>
              <a:rPr lang="en-US" dirty="0"/>
              <a:t> analysis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E0E105-6F6E-7F47-E7B0-EBE3A30DFC00}"/>
              </a:ext>
            </a:extLst>
          </p:cNvPr>
          <p:cNvSpPr/>
          <p:nvPr/>
        </p:nvSpPr>
        <p:spPr>
          <a:xfrm>
            <a:off x="302507" y="2063045"/>
            <a:ext cx="4393245" cy="46406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Hipotez</a:t>
            </a:r>
            <a:r>
              <a:rPr lang="en-US" dirty="0"/>
              <a:t> </a:t>
            </a:r>
            <a:r>
              <a:rPr lang="en-US" dirty="0" err="1"/>
              <a:t>testi</a:t>
            </a:r>
            <a:endParaRPr lang="en-US" dirty="0"/>
          </a:p>
        </p:txBody>
      </p:sp>
      <p:pic>
        <p:nvPicPr>
          <p:cNvPr id="3" name="Picture 2" descr="A diagram of a sales analysis&#10;&#10;AI-generated content may be incorrect.">
            <a:extLst>
              <a:ext uri="{FF2B5EF4-FFF2-40B4-BE49-F238E27FC236}">
                <a16:creationId xmlns:a16="http://schemas.microsoft.com/office/drawing/2014/main" id="{6A27C422-435F-EE88-B9EB-D005FF6279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3357" y="1214856"/>
            <a:ext cx="3222699" cy="30233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DED1F4-0D02-E894-ED40-C31900791C62}"/>
              </a:ext>
            </a:extLst>
          </p:cNvPr>
          <p:cNvSpPr txBox="1"/>
          <p:nvPr/>
        </p:nvSpPr>
        <p:spPr>
          <a:xfrm>
            <a:off x="302507" y="3714993"/>
            <a:ext cx="4652782" cy="307777"/>
          </a:xfrm>
          <a:prstGeom prst="rect">
            <a:avLst/>
          </a:prstGeom>
          <a:solidFill>
            <a:schemeClr val="accent6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geni</a:t>
            </a:r>
            <a:r>
              <a:rPr lang="az-Latn-AZ" dirty="0"/>
              <a:t>ş yayılan forması root-cause analysis-dir.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74048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>
          <a:extLst>
            <a:ext uri="{FF2B5EF4-FFF2-40B4-BE49-F238E27FC236}">
              <a16:creationId xmlns:a16="http://schemas.microsoft.com/office/drawing/2014/main" id="{AF6D2DAA-D94A-107F-235B-0765D1EE9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7" name="Google Shape;297;p25">
            <a:extLst>
              <a:ext uri="{FF2B5EF4-FFF2-40B4-BE49-F238E27FC236}">
                <a16:creationId xmlns:a16="http://schemas.microsoft.com/office/drawing/2014/main" id="{F8AC1765-8E73-8DC1-C6BD-0CA9FD000B0D}"/>
              </a:ext>
            </a:extLst>
          </p:cNvPr>
          <p:cNvCxnSpPr/>
          <p:nvPr/>
        </p:nvCxnSpPr>
        <p:spPr>
          <a:xfrm>
            <a:off x="0" y="450058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98" name="Google Shape;298;p25" descr="A blue and black logo&#10;&#10;Description automatically generated">
            <a:extLst>
              <a:ext uri="{FF2B5EF4-FFF2-40B4-BE49-F238E27FC236}">
                <a16:creationId xmlns:a16="http://schemas.microsoft.com/office/drawing/2014/main" id="{5E260D32-BC58-23C6-0545-8723C27795E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98;p9">
            <a:extLst>
              <a:ext uri="{FF2B5EF4-FFF2-40B4-BE49-F238E27FC236}">
                <a16:creationId xmlns:a16="http://schemas.microsoft.com/office/drawing/2014/main" id="{69AB86D3-A606-F5D9-1E9D-18902032B77E}"/>
              </a:ext>
            </a:extLst>
          </p:cNvPr>
          <p:cNvSpPr/>
          <p:nvPr/>
        </p:nvSpPr>
        <p:spPr>
          <a:xfrm>
            <a:off x="0" y="37814"/>
            <a:ext cx="9144000" cy="728663"/>
          </a:xfrm>
          <a:prstGeom prst="rect">
            <a:avLst/>
          </a:prstGeom>
          <a:solidFill>
            <a:srgbClr val="1E3048"/>
          </a:solidFill>
          <a:ln>
            <a:noFill/>
          </a:ln>
        </p:spPr>
        <p:txBody>
          <a:bodyPr spcFirstLastPara="1" wrap="square" lIns="45713" tIns="45713" rIns="45713" bIns="45713" anchor="ctr" anchorCtr="0">
            <a:noAutofit/>
          </a:bodyPr>
          <a:lstStyle/>
          <a:p>
            <a:pPr algn="ctr"/>
            <a:r>
              <a:rPr lang="az-Latn-AZ" sz="2400" dirty="0">
                <a:solidFill>
                  <a:schemeClr val="bg1"/>
                </a:solidFill>
              </a:rPr>
              <a:t>Root cause analysis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BF6DC9-38CE-24ED-5B93-1354074D44E1}"/>
              </a:ext>
            </a:extLst>
          </p:cNvPr>
          <p:cNvSpPr/>
          <p:nvPr/>
        </p:nvSpPr>
        <p:spPr>
          <a:xfrm>
            <a:off x="2189747" y="1161904"/>
            <a:ext cx="4362305" cy="29907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>
                <a:solidFill>
                  <a:schemeClr val="tx1"/>
                </a:solidFill>
              </a:rPr>
              <a:t>Hadisəni aşkarlamaq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B89DB11-F743-34ED-34B0-7B5D8088D6ED}"/>
              </a:ext>
            </a:extLst>
          </p:cNvPr>
          <p:cNvSpPr/>
          <p:nvPr/>
        </p:nvSpPr>
        <p:spPr>
          <a:xfrm>
            <a:off x="2000680" y="998528"/>
            <a:ext cx="378135" cy="326751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/>
              <a:t>1</a:t>
            </a:r>
            <a:endParaRPr lang="en-US" dirty="0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1DB9934A-651B-E8A1-548D-EB051F52F57C}"/>
              </a:ext>
            </a:extLst>
          </p:cNvPr>
          <p:cNvSpPr/>
          <p:nvPr/>
        </p:nvSpPr>
        <p:spPr>
          <a:xfrm>
            <a:off x="4171518" y="1498879"/>
            <a:ext cx="199381" cy="250943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18A04C-D982-87D0-2552-37F4CD86CFEB}"/>
              </a:ext>
            </a:extLst>
          </p:cNvPr>
          <p:cNvSpPr/>
          <p:nvPr/>
        </p:nvSpPr>
        <p:spPr>
          <a:xfrm>
            <a:off x="2189746" y="1743642"/>
            <a:ext cx="4362305" cy="29907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>
                <a:solidFill>
                  <a:schemeClr val="tx1"/>
                </a:solidFill>
              </a:rPr>
              <a:t>Lazım olan datanı toplamaq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AA17424-2646-D7C6-94D4-F182B5BA8E8A}"/>
              </a:ext>
            </a:extLst>
          </p:cNvPr>
          <p:cNvSpPr/>
          <p:nvPr/>
        </p:nvSpPr>
        <p:spPr>
          <a:xfrm>
            <a:off x="2000679" y="1580266"/>
            <a:ext cx="378135" cy="326751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/>
              <a:t>2</a:t>
            </a:r>
            <a:endParaRPr lang="en-US" dirty="0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9E8342D1-B8BF-D6B9-C150-AB55BB1E3E42}"/>
              </a:ext>
            </a:extLst>
          </p:cNvPr>
          <p:cNvSpPr/>
          <p:nvPr/>
        </p:nvSpPr>
        <p:spPr>
          <a:xfrm>
            <a:off x="4171517" y="2080617"/>
            <a:ext cx="199381" cy="250943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1A6515-1B39-0A77-64FD-7E63967C22AB}"/>
              </a:ext>
            </a:extLst>
          </p:cNvPr>
          <p:cNvSpPr/>
          <p:nvPr/>
        </p:nvSpPr>
        <p:spPr>
          <a:xfrm>
            <a:off x="2189745" y="2349441"/>
            <a:ext cx="4362305" cy="29907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Data-</a:t>
            </a:r>
            <a:r>
              <a:rPr lang="en-US" sz="1100" dirty="0" err="1">
                <a:solidFill>
                  <a:schemeClr val="tx1"/>
                </a:solidFill>
              </a:rPr>
              <a:t>nın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təhlili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əsasında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töhfə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verən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faktorları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1100" dirty="0" err="1">
                <a:solidFill>
                  <a:schemeClr val="tx1"/>
                </a:solidFill>
              </a:rPr>
              <a:t>müəyyən</a:t>
            </a:r>
            <a:r>
              <a:rPr lang="en-US" sz="1100" dirty="0">
                <a:solidFill>
                  <a:schemeClr val="tx1"/>
                </a:solidFill>
              </a:rPr>
              <a:t> e</a:t>
            </a:r>
            <a:r>
              <a:rPr lang="az-Latn-AZ" sz="1100" dirty="0">
                <a:solidFill>
                  <a:schemeClr val="tx1"/>
                </a:solidFill>
              </a:rPr>
              <a:t>tmək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E8DBCE1-59A5-B7AA-93F5-D3C1CAE2FB5D}"/>
              </a:ext>
            </a:extLst>
          </p:cNvPr>
          <p:cNvSpPr/>
          <p:nvPr/>
        </p:nvSpPr>
        <p:spPr>
          <a:xfrm>
            <a:off x="2000678" y="2186065"/>
            <a:ext cx="378135" cy="326751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/>
              <a:t>3</a:t>
            </a:r>
            <a:endParaRPr lang="en-US" dirty="0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B615060A-287A-E4B7-5C89-CD6CA21A7DE9}"/>
              </a:ext>
            </a:extLst>
          </p:cNvPr>
          <p:cNvSpPr/>
          <p:nvPr/>
        </p:nvSpPr>
        <p:spPr>
          <a:xfrm>
            <a:off x="4171516" y="2686416"/>
            <a:ext cx="199381" cy="250943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46FE47-FBE9-6C53-163F-A2F018EADD6C}"/>
              </a:ext>
            </a:extLst>
          </p:cNvPr>
          <p:cNvSpPr/>
          <p:nvPr/>
        </p:nvSpPr>
        <p:spPr>
          <a:xfrm>
            <a:off x="2189744" y="2931179"/>
            <a:ext cx="4362305" cy="29907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>
                <a:solidFill>
                  <a:schemeClr val="tx1"/>
                </a:solidFill>
              </a:rPr>
              <a:t>Kök səbəbləri tapmaq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A3534C0-7B65-2C08-D8E0-55BD69028D6A}"/>
              </a:ext>
            </a:extLst>
          </p:cNvPr>
          <p:cNvSpPr/>
          <p:nvPr/>
        </p:nvSpPr>
        <p:spPr>
          <a:xfrm>
            <a:off x="2000677" y="2767803"/>
            <a:ext cx="378135" cy="326751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/>
              <a:t>4</a:t>
            </a:r>
            <a:endParaRPr lang="en-US" dirty="0"/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7CDE2A83-8D9D-A90C-BA05-00DAF8BF0C60}"/>
              </a:ext>
            </a:extLst>
          </p:cNvPr>
          <p:cNvSpPr/>
          <p:nvPr/>
        </p:nvSpPr>
        <p:spPr>
          <a:xfrm>
            <a:off x="4171515" y="3268154"/>
            <a:ext cx="199381" cy="250943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F4DD010-4B32-8D83-4053-264B37D7C19B}"/>
              </a:ext>
            </a:extLst>
          </p:cNvPr>
          <p:cNvSpPr/>
          <p:nvPr/>
        </p:nvSpPr>
        <p:spPr>
          <a:xfrm>
            <a:off x="2189744" y="3532990"/>
            <a:ext cx="4362305" cy="29907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chemeClr val="tx1"/>
                </a:solidFill>
              </a:rPr>
              <a:t>Müəyyən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olunmuş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kök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səbəblər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əsasında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həll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yollarını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tövsiyə</a:t>
            </a:r>
            <a:r>
              <a:rPr lang="en-US" sz="1000" dirty="0">
                <a:solidFill>
                  <a:schemeClr val="tx1"/>
                </a:solidFill>
              </a:rPr>
              <a:t> e</a:t>
            </a:r>
            <a:r>
              <a:rPr lang="az-Latn-AZ" sz="1000" dirty="0">
                <a:solidFill>
                  <a:schemeClr val="tx1"/>
                </a:solidFill>
              </a:rPr>
              <a:t>tmək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05D21C5-B4D4-32EB-A614-8C391051BB25}"/>
              </a:ext>
            </a:extLst>
          </p:cNvPr>
          <p:cNvSpPr/>
          <p:nvPr/>
        </p:nvSpPr>
        <p:spPr>
          <a:xfrm>
            <a:off x="2000677" y="3369614"/>
            <a:ext cx="378135" cy="326751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00567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>
          <a:extLst>
            <a:ext uri="{FF2B5EF4-FFF2-40B4-BE49-F238E27FC236}">
              <a16:creationId xmlns:a16="http://schemas.microsoft.com/office/drawing/2014/main" id="{EB925CEC-47D8-CBB7-6CA7-ED2C63C04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4">
            <a:extLst>
              <a:ext uri="{FF2B5EF4-FFF2-40B4-BE49-F238E27FC236}">
                <a16:creationId xmlns:a16="http://schemas.microsoft.com/office/drawing/2014/main" id="{FF446DFD-6A68-6E4C-5963-B8D3785AC59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-27501" y="455890"/>
            <a:ext cx="7416371" cy="5565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l"/>
            <a:r>
              <a:rPr lang="en-US" sz="2800" b="1" i="0" dirty="0">
                <a:solidFill>
                  <a:schemeClr val="bg1"/>
                </a:solidFill>
                <a:effectLst/>
                <a:latin typeface="Studio-Feixen-Sans"/>
              </a:rPr>
              <a:t>Predictive analytics</a:t>
            </a:r>
          </a:p>
          <a:p>
            <a:pPr marL="0" indent="0" algn="l"/>
            <a:endParaRPr sz="2400" dirty="0">
              <a:solidFill>
                <a:schemeClr val="bg1"/>
              </a:solidFill>
            </a:endParaRPr>
          </a:p>
        </p:txBody>
      </p:sp>
      <p:cxnSp>
        <p:nvCxnSpPr>
          <p:cNvPr id="223" name="Google Shape;223;p24">
            <a:extLst>
              <a:ext uri="{FF2B5EF4-FFF2-40B4-BE49-F238E27FC236}">
                <a16:creationId xmlns:a16="http://schemas.microsoft.com/office/drawing/2014/main" id="{64DBBC8A-4396-F6C3-FE27-ECE3CA5F82C3}"/>
              </a:ext>
            </a:extLst>
          </p:cNvPr>
          <p:cNvCxnSpPr/>
          <p:nvPr/>
        </p:nvCxnSpPr>
        <p:spPr>
          <a:xfrm>
            <a:off x="0" y="450058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24" name="Google Shape;224;p24" descr="A blue and black logo&#10;&#10;Description automatically generated">
            <a:extLst>
              <a:ext uri="{FF2B5EF4-FFF2-40B4-BE49-F238E27FC236}">
                <a16:creationId xmlns:a16="http://schemas.microsoft.com/office/drawing/2014/main" id="{F11B4162-F7E3-F51B-C488-F6BF4199C49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21893A-ABA6-9C9A-9AD4-04FF6B6EB682}"/>
              </a:ext>
            </a:extLst>
          </p:cNvPr>
          <p:cNvSpPr txBox="1"/>
          <p:nvPr/>
        </p:nvSpPr>
        <p:spPr>
          <a:xfrm>
            <a:off x="0" y="1230306"/>
            <a:ext cx="9144000" cy="523220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Gələcəkdə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baş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verə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biləcək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hadisələri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proqnozlaşdırır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. Bu,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tarixdəki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verilənlərin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analizi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ilə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gələcəkdəki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tendensiyaları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öncədən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görməyə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imkan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tanıyır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.</a:t>
            </a:r>
            <a:endParaRPr lang="en-US" dirty="0"/>
          </a:p>
        </p:txBody>
      </p:sp>
      <p:pic>
        <p:nvPicPr>
          <p:cNvPr id="5" name="Picture 4" descr="A group of people looking at a large whiteboard&#10;&#10;AI-generated content may be incorrect.">
            <a:extLst>
              <a:ext uri="{FF2B5EF4-FFF2-40B4-BE49-F238E27FC236}">
                <a16:creationId xmlns:a16="http://schemas.microsoft.com/office/drawing/2014/main" id="{A3F5E577-AD60-B52C-5C85-5A8D18DF8A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6156" y="1950451"/>
            <a:ext cx="3271176" cy="22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610243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>
          <a:extLst>
            <a:ext uri="{FF2B5EF4-FFF2-40B4-BE49-F238E27FC236}">
              <a16:creationId xmlns:a16="http://schemas.microsoft.com/office/drawing/2014/main" id="{F45BE6B3-1CCD-9E2C-2220-D7D61DA0E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7" name="Google Shape;297;p25">
            <a:extLst>
              <a:ext uri="{FF2B5EF4-FFF2-40B4-BE49-F238E27FC236}">
                <a16:creationId xmlns:a16="http://schemas.microsoft.com/office/drawing/2014/main" id="{2DE32485-BFD0-7578-CC5A-E2CDF967C48C}"/>
              </a:ext>
            </a:extLst>
          </p:cNvPr>
          <p:cNvCxnSpPr/>
          <p:nvPr/>
        </p:nvCxnSpPr>
        <p:spPr>
          <a:xfrm>
            <a:off x="0" y="450058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98" name="Google Shape;298;p25" descr="A blue and black logo&#10;&#10;Description automatically generated">
            <a:extLst>
              <a:ext uri="{FF2B5EF4-FFF2-40B4-BE49-F238E27FC236}">
                <a16:creationId xmlns:a16="http://schemas.microsoft.com/office/drawing/2014/main" id="{17C7097F-54BC-43F4-EEF0-23900AEBC28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98;p9">
            <a:extLst>
              <a:ext uri="{FF2B5EF4-FFF2-40B4-BE49-F238E27FC236}">
                <a16:creationId xmlns:a16="http://schemas.microsoft.com/office/drawing/2014/main" id="{95597757-B32B-E5DD-FF73-C555C738D6DF}"/>
              </a:ext>
            </a:extLst>
          </p:cNvPr>
          <p:cNvSpPr/>
          <p:nvPr/>
        </p:nvSpPr>
        <p:spPr>
          <a:xfrm>
            <a:off x="0" y="37814"/>
            <a:ext cx="9144000" cy="728663"/>
          </a:xfrm>
          <a:prstGeom prst="rect">
            <a:avLst/>
          </a:prstGeom>
          <a:solidFill>
            <a:srgbClr val="1E3048"/>
          </a:solidFill>
          <a:ln>
            <a:noFill/>
          </a:ln>
        </p:spPr>
        <p:txBody>
          <a:bodyPr spcFirstLastPara="1" wrap="square" lIns="45713" tIns="45713" rIns="45713" bIns="45713" anchor="ctr" anchorCtr="0">
            <a:noAutofit/>
          </a:bodyPr>
          <a:lstStyle/>
          <a:p>
            <a:pPr algn="ctr"/>
            <a:r>
              <a:rPr lang="az-Latn-AZ" sz="2400" dirty="0">
                <a:solidFill>
                  <a:schemeClr val="bg1"/>
                </a:solidFill>
              </a:rPr>
              <a:t>Əsas vasitələr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A3DB70-F9C2-0ECB-1D95-29C304C2A013}"/>
              </a:ext>
            </a:extLst>
          </p:cNvPr>
          <p:cNvSpPr/>
          <p:nvPr/>
        </p:nvSpPr>
        <p:spPr>
          <a:xfrm>
            <a:off x="2454441" y="1514709"/>
            <a:ext cx="4393245" cy="46406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/>
              <a:t>ML(Machine Learning) models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3DFD9D-EA2E-6124-C27D-07CC00A6228E}"/>
              </a:ext>
            </a:extLst>
          </p:cNvPr>
          <p:cNvSpPr/>
          <p:nvPr/>
        </p:nvSpPr>
        <p:spPr>
          <a:xfrm>
            <a:off x="2454440" y="2257609"/>
            <a:ext cx="4393245" cy="46406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/>
              <a:t>Time series forecasting 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076F7B-A80B-F983-96B6-7ECE909EED4C}"/>
              </a:ext>
            </a:extLst>
          </p:cNvPr>
          <p:cNvSpPr/>
          <p:nvPr/>
        </p:nvSpPr>
        <p:spPr>
          <a:xfrm>
            <a:off x="2454440" y="3043204"/>
            <a:ext cx="4393245" cy="46406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/>
              <a:t>Predictive text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85939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>
          <a:extLst>
            <a:ext uri="{FF2B5EF4-FFF2-40B4-BE49-F238E27FC236}">
              <a16:creationId xmlns:a16="http://schemas.microsoft.com/office/drawing/2014/main" id="{A3D90AEA-9195-4281-79AB-84B768235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around a table with laptops&#10;&#10;AI-generated content may be incorrect.">
            <a:extLst>
              <a:ext uri="{FF2B5EF4-FFF2-40B4-BE49-F238E27FC236}">
                <a16:creationId xmlns:a16="http://schemas.microsoft.com/office/drawing/2014/main" id="{5E44E02E-7CCD-0A7B-0626-767F4EF092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>
            <a:off x="5468145" y="811390"/>
            <a:ext cx="3510213" cy="3510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297" name="Google Shape;297;p25">
            <a:extLst>
              <a:ext uri="{FF2B5EF4-FFF2-40B4-BE49-F238E27FC236}">
                <a16:creationId xmlns:a16="http://schemas.microsoft.com/office/drawing/2014/main" id="{4CB58D75-132F-44CB-1AC6-140820618872}"/>
              </a:ext>
            </a:extLst>
          </p:cNvPr>
          <p:cNvCxnSpPr/>
          <p:nvPr/>
        </p:nvCxnSpPr>
        <p:spPr>
          <a:xfrm>
            <a:off x="0" y="450058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98" name="Google Shape;298;p25" descr="A blue and black logo&#10;&#10;Description automatically generated">
            <a:extLst>
              <a:ext uri="{FF2B5EF4-FFF2-40B4-BE49-F238E27FC236}">
                <a16:creationId xmlns:a16="http://schemas.microsoft.com/office/drawing/2014/main" id="{9520638F-D267-C959-292B-C554BE92B85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98;p9">
            <a:extLst>
              <a:ext uri="{FF2B5EF4-FFF2-40B4-BE49-F238E27FC236}">
                <a16:creationId xmlns:a16="http://schemas.microsoft.com/office/drawing/2014/main" id="{106183FF-88C0-95D3-3415-58FF40898ED1}"/>
              </a:ext>
            </a:extLst>
          </p:cNvPr>
          <p:cNvSpPr/>
          <p:nvPr/>
        </p:nvSpPr>
        <p:spPr>
          <a:xfrm>
            <a:off x="0" y="37814"/>
            <a:ext cx="9144000" cy="728663"/>
          </a:xfrm>
          <a:prstGeom prst="rect">
            <a:avLst/>
          </a:prstGeom>
          <a:solidFill>
            <a:srgbClr val="1E3048"/>
          </a:solidFill>
          <a:ln>
            <a:noFill/>
          </a:ln>
        </p:spPr>
        <p:txBody>
          <a:bodyPr spcFirstLastPara="1" wrap="square" lIns="45713" tIns="45713" rIns="45713" bIns="45713" anchor="ctr" anchorCtr="0">
            <a:noAutofit/>
          </a:bodyPr>
          <a:lstStyle/>
          <a:p>
            <a:pPr lvl="1" algn="ctr"/>
            <a:r>
              <a:rPr lang="az-Latn-AZ" sz="2400" dirty="0">
                <a:solidFill>
                  <a:schemeClr val="bg1"/>
                </a:solidFill>
              </a:rPr>
              <a:t>Maşın Öyrənmə Nədir?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BA1A9F-B971-E870-6164-7CF3F51369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175" y="1638726"/>
            <a:ext cx="4586925" cy="2749913"/>
          </a:xfrm>
        </p:spPr>
        <p:txBody>
          <a:bodyPr/>
          <a:lstStyle/>
          <a:p>
            <a:pPr marL="152400" indent="0">
              <a:buNone/>
            </a:pPr>
            <a:endParaRPr lang="az-Latn-AZ" sz="1000" dirty="0"/>
          </a:p>
          <a:p>
            <a:r>
              <a:rPr lang="az-Latn-AZ" sz="1000" dirty="0"/>
              <a:t>Əsas məqsədi verilən funksiyanı (cost funksiyası) dəyərinin minimumuna çatmaq və edilən səhvləri minimala endirməkdir</a:t>
            </a:r>
          </a:p>
          <a:p>
            <a:pPr marL="152400" indent="0">
              <a:buNone/>
            </a:pPr>
            <a:endParaRPr lang="az-Latn-AZ" sz="1000" dirty="0"/>
          </a:p>
          <a:p>
            <a:r>
              <a:rPr lang="az-Latn-AZ" sz="1000" dirty="0"/>
              <a:t>Əsas iki növü var:</a:t>
            </a:r>
          </a:p>
          <a:p>
            <a:pPr marL="152400" indent="0">
              <a:buNone/>
            </a:pPr>
            <a:r>
              <a:rPr lang="az-Latn-AZ" sz="1000" dirty="0"/>
              <a:t>	</a:t>
            </a:r>
            <a:r>
              <a:rPr lang="az-Latn-AZ" sz="1000" b="1" dirty="0">
                <a:solidFill>
                  <a:schemeClr val="tx1"/>
                </a:solidFill>
              </a:rPr>
              <a:t>Supervised və Unsupervised</a:t>
            </a:r>
            <a:endParaRPr lang="en-US" sz="1000" b="1" dirty="0">
              <a:solidFill>
                <a:schemeClr val="tx1"/>
              </a:solidFill>
            </a:endParaRPr>
          </a:p>
          <a:p>
            <a:pPr marL="152400" indent="0">
              <a:buNone/>
            </a:pPr>
            <a:endParaRPr lang="en-US" sz="1000" b="1" dirty="0"/>
          </a:p>
          <a:p>
            <a:r>
              <a:rPr lang="en-US" sz="1000" b="1" dirty="0"/>
              <a:t>Supervised - </a:t>
            </a:r>
            <a:r>
              <a:rPr lang="en-US" sz="1000" dirty="0"/>
              <a:t> model</a:t>
            </a:r>
            <a:r>
              <a:rPr lang="az-Latn-AZ" sz="1000" dirty="0"/>
              <a:t>ə biz həm datasetin xarakterisikalarına həm də hər bir xarakteristikaya görə proqnoz etmək istədiyimiz dəyəri veririk ki, seçilən alqoritm uyğunlaşdırmalar əsasında proqnozlar verə bilsin</a:t>
            </a:r>
          </a:p>
          <a:p>
            <a:r>
              <a:rPr lang="az-Latn-AZ" sz="1000" b="1" dirty="0"/>
              <a:t>Unsupervised </a:t>
            </a:r>
            <a:r>
              <a:rPr lang="az-Latn-AZ" sz="1000" dirty="0"/>
              <a:t>– modelə biz sadəcə datasetin xarakterisikalarını veririk ki, model artıq özü oxşar dataları qruplaşdırsın və ya fərqli dataları ayırsın. Onun əsasında, oxşar datalar bir qrupa yığılır. </a:t>
            </a:r>
            <a:endParaRPr lang="az-Latn-AZ" sz="10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2F74C9-C75F-4689-A3BD-5B949FA35804}"/>
              </a:ext>
            </a:extLst>
          </p:cNvPr>
          <p:cNvSpPr/>
          <p:nvPr/>
        </p:nvSpPr>
        <p:spPr>
          <a:xfrm>
            <a:off x="0" y="1177538"/>
            <a:ext cx="9099658" cy="40521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A</a:t>
            </a:r>
            <a:r>
              <a:rPr lang="az-Latn-AZ" dirty="0">
                <a:solidFill>
                  <a:schemeClr val="tx1"/>
                </a:solidFill>
              </a:rPr>
              <a:t>çıq şəkildə proqram etmədən, alqoritimin riyazi yanaşma ilə özünün öyrənməsi əsasında verilən proqnozdur.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867711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>
          <a:extLst>
            <a:ext uri="{FF2B5EF4-FFF2-40B4-BE49-F238E27FC236}">
              <a16:creationId xmlns:a16="http://schemas.microsoft.com/office/drawing/2014/main" id="{A9F95710-4D0B-98F7-9C93-20D9DC45E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7" name="Google Shape;297;p25">
            <a:extLst>
              <a:ext uri="{FF2B5EF4-FFF2-40B4-BE49-F238E27FC236}">
                <a16:creationId xmlns:a16="http://schemas.microsoft.com/office/drawing/2014/main" id="{4151FDAC-D1B8-1B6E-5A8D-517DF79A8ADD}"/>
              </a:ext>
            </a:extLst>
          </p:cNvPr>
          <p:cNvCxnSpPr/>
          <p:nvPr/>
        </p:nvCxnSpPr>
        <p:spPr>
          <a:xfrm>
            <a:off x="0" y="450058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98" name="Google Shape;298;p25" descr="A blue and black logo&#10;&#10;Description automatically generated">
            <a:extLst>
              <a:ext uri="{FF2B5EF4-FFF2-40B4-BE49-F238E27FC236}">
                <a16:creationId xmlns:a16="http://schemas.microsoft.com/office/drawing/2014/main" id="{6E17EE94-6A1E-E05A-9C44-850BC950C0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98;p9">
            <a:extLst>
              <a:ext uri="{FF2B5EF4-FFF2-40B4-BE49-F238E27FC236}">
                <a16:creationId xmlns:a16="http://schemas.microsoft.com/office/drawing/2014/main" id="{E000DE9E-D16A-1521-2180-76B712D78CF4}"/>
              </a:ext>
            </a:extLst>
          </p:cNvPr>
          <p:cNvSpPr/>
          <p:nvPr/>
        </p:nvSpPr>
        <p:spPr>
          <a:xfrm>
            <a:off x="0" y="37814"/>
            <a:ext cx="9144000" cy="728663"/>
          </a:xfrm>
          <a:prstGeom prst="rect">
            <a:avLst/>
          </a:prstGeom>
          <a:solidFill>
            <a:srgbClr val="1E3048"/>
          </a:solidFill>
          <a:ln>
            <a:noFill/>
          </a:ln>
        </p:spPr>
        <p:txBody>
          <a:bodyPr spcFirstLastPara="1" wrap="square" lIns="45713" tIns="45713" rIns="45713" bIns="45713" anchor="ctr" anchorCtr="0">
            <a:noAutofit/>
          </a:bodyPr>
          <a:lstStyle/>
          <a:p>
            <a:pPr lvl="1" algn="ctr"/>
            <a:r>
              <a:rPr lang="az-Latn-AZ" sz="2400" dirty="0">
                <a:solidFill>
                  <a:schemeClr val="bg1"/>
                </a:solidFill>
              </a:rPr>
              <a:t>Maşın Öyrənmənin Tətbiq Sahələri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3491BE-77C6-BE9A-C27B-1A2CBC732A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z-Latn-AZ" dirty="0"/>
              <a:t>Müasir dövrdə Maşın Öyrənmə həm özəl həm də dövlət müəssisələrində istifadəsi geniş yayılmışdır. </a:t>
            </a:r>
          </a:p>
          <a:p>
            <a:pPr marL="152400" indent="0">
              <a:buNone/>
            </a:pPr>
            <a:endParaRPr lang="az-Latn-AZ" b="1" dirty="0"/>
          </a:p>
          <a:p>
            <a:pPr marL="152400" indent="0">
              <a:buNone/>
            </a:pPr>
            <a:endParaRPr lang="az-Latn-AZ" b="1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4BB5E7B-4C80-AE85-B3CE-61FA45B02B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647017"/>
              </p:ext>
            </p:extLst>
          </p:nvPr>
        </p:nvGraphicFramePr>
        <p:xfrm>
          <a:off x="1173331" y="1728974"/>
          <a:ext cx="2550850" cy="27045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0850">
                  <a:extLst>
                    <a:ext uri="{9D8B030D-6E8A-4147-A177-3AD203B41FA5}">
                      <a16:colId xmlns:a16="http://schemas.microsoft.com/office/drawing/2014/main" val="2060088940"/>
                    </a:ext>
                  </a:extLst>
                </a:gridCol>
              </a:tblGrid>
              <a:tr h="450763">
                <a:tc>
                  <a:txBody>
                    <a:bodyPr/>
                    <a:lstStyle/>
                    <a:p>
                      <a:r>
                        <a:rPr lang="en-US" b="1">
                          <a:effectLst/>
                        </a:rPr>
                        <a:t>Əsas proyekt yanaşmaları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0327369"/>
                  </a:ext>
                </a:extLst>
              </a:tr>
              <a:tr h="450763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Text Processing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71166788"/>
                  </a:ext>
                </a:extLst>
              </a:tr>
              <a:tr h="450763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Image Processing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0969148"/>
                  </a:ext>
                </a:extLst>
              </a:tr>
              <a:tr h="450763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Numerical Data Processing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2706533"/>
                  </a:ext>
                </a:extLst>
              </a:tr>
              <a:tr h="450763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Spatial Data Processing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903623"/>
                  </a:ext>
                </a:extLst>
              </a:tr>
              <a:tr h="450763"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Audio Processing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1356458"/>
                  </a:ext>
                </a:extLst>
              </a:tr>
            </a:tbl>
          </a:graphicData>
        </a:graphic>
      </p:graphicFrame>
      <p:pic>
        <p:nvPicPr>
          <p:cNvPr id="5" name="Picture 4" descr="A robot with a futuristic design&#10;&#10;AI-generated content may be incorrect.">
            <a:extLst>
              <a:ext uri="{FF2B5EF4-FFF2-40B4-BE49-F238E27FC236}">
                <a16:creationId xmlns:a16="http://schemas.microsoft.com/office/drawing/2014/main" id="{F47D52C9-93CD-E98A-EBD4-C35358D3FE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5123" y="1692475"/>
            <a:ext cx="2704577" cy="2704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4320956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>
          <a:extLst>
            <a:ext uri="{FF2B5EF4-FFF2-40B4-BE49-F238E27FC236}">
              <a16:creationId xmlns:a16="http://schemas.microsoft.com/office/drawing/2014/main" id="{A7F64BDA-EFA3-4DCE-BA62-D45E84657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7" name="Google Shape;297;p25">
            <a:extLst>
              <a:ext uri="{FF2B5EF4-FFF2-40B4-BE49-F238E27FC236}">
                <a16:creationId xmlns:a16="http://schemas.microsoft.com/office/drawing/2014/main" id="{8D7505FB-89AD-1EFE-C127-90DF00DCF8FB}"/>
              </a:ext>
            </a:extLst>
          </p:cNvPr>
          <p:cNvCxnSpPr/>
          <p:nvPr/>
        </p:nvCxnSpPr>
        <p:spPr>
          <a:xfrm>
            <a:off x="0" y="450058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98" name="Google Shape;298;p25" descr="A blue and black logo&#10;&#10;Description automatically generated">
            <a:extLst>
              <a:ext uri="{FF2B5EF4-FFF2-40B4-BE49-F238E27FC236}">
                <a16:creationId xmlns:a16="http://schemas.microsoft.com/office/drawing/2014/main" id="{A03F397A-3429-BFDE-33DD-B420203AF23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98;p9">
            <a:extLst>
              <a:ext uri="{FF2B5EF4-FFF2-40B4-BE49-F238E27FC236}">
                <a16:creationId xmlns:a16="http://schemas.microsoft.com/office/drawing/2014/main" id="{E16B59A2-F332-AE6E-2897-4B2A606BC754}"/>
              </a:ext>
            </a:extLst>
          </p:cNvPr>
          <p:cNvSpPr/>
          <p:nvPr/>
        </p:nvSpPr>
        <p:spPr>
          <a:xfrm>
            <a:off x="0" y="37814"/>
            <a:ext cx="9144000" cy="728663"/>
          </a:xfrm>
          <a:prstGeom prst="rect">
            <a:avLst/>
          </a:prstGeom>
          <a:solidFill>
            <a:srgbClr val="1E3048"/>
          </a:solidFill>
          <a:ln>
            <a:noFill/>
          </a:ln>
        </p:spPr>
        <p:txBody>
          <a:bodyPr spcFirstLastPara="1" wrap="square" lIns="45713" tIns="45713" rIns="45713" bIns="45713" anchor="ctr" anchorCtr="0">
            <a:noAutofit/>
          </a:bodyPr>
          <a:lstStyle/>
          <a:p>
            <a:pPr lvl="1" algn="ctr"/>
            <a:r>
              <a:rPr lang="en-US" sz="2400" dirty="0">
                <a:solidFill>
                  <a:schemeClr val="bg1"/>
                </a:solidFill>
              </a:rPr>
              <a:t>Az</a:t>
            </a:r>
            <a:r>
              <a:rPr lang="az-Latn-AZ" sz="2400" dirty="0">
                <a:solidFill>
                  <a:schemeClr val="bg1"/>
                </a:solidFill>
              </a:rPr>
              <a:t>ərbaycanda Süni İntellekt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A9B3BA-D16F-F244-80AD-88D84311E1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z-Latn-AZ" sz="1800" dirty="0"/>
              <a:t>Azərbaycanda Süni intellekt üzrə bəzi tədqiqat işləri aparılır:</a:t>
            </a:r>
          </a:p>
          <a:p>
            <a:endParaRPr lang="az-Latn-AZ" sz="1800" dirty="0"/>
          </a:p>
          <a:p>
            <a:pPr marL="495300" indent="-342900">
              <a:buAutoNum type="arabicPeriod"/>
            </a:pPr>
            <a:r>
              <a:rPr lang="az-Latn-AZ" sz="1800" dirty="0"/>
              <a:t>Speech to Text modeli </a:t>
            </a:r>
          </a:p>
          <a:p>
            <a:pPr marL="495300" indent="-342900">
              <a:buAutoNum type="arabicPeriod"/>
            </a:pPr>
            <a:r>
              <a:rPr lang="az-Latn-AZ" sz="1800" dirty="0"/>
              <a:t>Döş vəzi Xərçənginin tapılması</a:t>
            </a:r>
          </a:p>
          <a:p>
            <a:pPr marL="495300" indent="-342900">
              <a:buAutoNum type="arabicPeriod"/>
            </a:pPr>
            <a:r>
              <a:rPr lang="az-Latn-AZ" sz="1800" dirty="0"/>
              <a:t>İşarə dilini yazıya çevirilməsi </a:t>
            </a:r>
          </a:p>
          <a:p>
            <a:pPr marL="495300" indent="-342900">
              <a:buAutoNum type="arabicPeriod"/>
            </a:pPr>
            <a:r>
              <a:rPr lang="az-Latn-AZ" sz="1800" dirty="0"/>
              <a:t>Chatbot</a:t>
            </a:r>
          </a:p>
          <a:p>
            <a:pPr marL="495300" indent="-342900">
              <a:buAutoNum type="arabicPeriod"/>
            </a:pPr>
            <a:r>
              <a:rPr lang="az-Latn-AZ" sz="1800" dirty="0"/>
              <a:t>Azərbaycan dilində orfoqrafik səhv tapılması (mirza.az)</a:t>
            </a:r>
          </a:p>
          <a:p>
            <a:pPr marL="152400" indent="0">
              <a:buNone/>
            </a:pPr>
            <a:endParaRPr lang="az-Latn-AZ" sz="1800" dirty="0"/>
          </a:p>
        </p:txBody>
      </p:sp>
    </p:spTree>
    <p:extLst>
      <p:ext uri="{BB962C8B-B14F-4D97-AF65-F5344CB8AC3E}">
        <p14:creationId xmlns:p14="http://schemas.microsoft.com/office/powerpoint/2010/main" val="4273681534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>
          <a:extLst>
            <a:ext uri="{FF2B5EF4-FFF2-40B4-BE49-F238E27FC236}">
              <a16:creationId xmlns:a16="http://schemas.microsoft.com/office/drawing/2014/main" id="{9067B70D-7D0E-5275-1923-16145A141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41">
            <a:extLst>
              <a:ext uri="{FF2B5EF4-FFF2-40B4-BE49-F238E27FC236}">
                <a16:creationId xmlns:a16="http://schemas.microsoft.com/office/drawing/2014/main" id="{5FC22496-C938-865F-1627-E480522AA8D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0" y="265149"/>
            <a:ext cx="9144000" cy="508523"/>
          </a:xfrm>
          <a:prstGeom prst="rect">
            <a:avLst/>
          </a:prstGeom>
          <a:solidFill>
            <a:schemeClr val="tx1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bg1"/>
                </a:solidFill>
              </a:rPr>
              <a:t>  </a:t>
            </a:r>
            <a:r>
              <a:rPr lang="az-Latn-AZ" sz="2800" dirty="0">
                <a:solidFill>
                  <a:schemeClr val="bg1"/>
                </a:solidFill>
              </a:rPr>
              <a:t>Predictive analizin mərhələləri</a:t>
            </a:r>
            <a:endParaRPr sz="2800" dirty="0">
              <a:solidFill>
                <a:schemeClr val="bg1"/>
              </a:solidFill>
            </a:endParaRPr>
          </a:p>
        </p:txBody>
      </p:sp>
      <p:cxnSp>
        <p:nvCxnSpPr>
          <p:cNvPr id="2" name="Google Shape;118;p20">
            <a:extLst>
              <a:ext uri="{FF2B5EF4-FFF2-40B4-BE49-F238E27FC236}">
                <a16:creationId xmlns:a16="http://schemas.microsoft.com/office/drawing/2014/main" id="{D5CF91E0-78D6-FB75-BA5B-0A09284EE066}"/>
              </a:ext>
            </a:extLst>
          </p:cNvPr>
          <p:cNvCxnSpPr/>
          <p:nvPr/>
        </p:nvCxnSpPr>
        <p:spPr>
          <a:xfrm>
            <a:off x="0" y="4491194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" name="Google Shape;119;p20" descr="A blue and black logo&#10;&#10;Description automatically generated">
            <a:extLst>
              <a:ext uri="{FF2B5EF4-FFF2-40B4-BE49-F238E27FC236}">
                <a16:creationId xmlns:a16="http://schemas.microsoft.com/office/drawing/2014/main" id="{89884E3C-78DC-2F0A-3711-4C03712702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C5540B48-DEE8-6417-FC63-CE468E34EA6A}"/>
              </a:ext>
            </a:extLst>
          </p:cNvPr>
          <p:cNvSpPr/>
          <p:nvPr/>
        </p:nvSpPr>
        <p:spPr>
          <a:xfrm>
            <a:off x="7721067" y="782740"/>
            <a:ext cx="393030" cy="341430"/>
          </a:xfrm>
          <a:prstGeom prst="ellipse">
            <a:avLst/>
          </a:prstGeom>
          <a:solidFill>
            <a:schemeClr val="accent3">
              <a:lumMod val="40000"/>
              <a:lumOff val="60000"/>
              <a:alpha val="101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802A96B-2072-9280-E882-A68102723565}"/>
              </a:ext>
            </a:extLst>
          </p:cNvPr>
          <p:cNvSpPr/>
          <p:nvPr/>
        </p:nvSpPr>
        <p:spPr>
          <a:xfrm>
            <a:off x="128147" y="1693788"/>
            <a:ext cx="1600963" cy="1534238"/>
          </a:xfrm>
          <a:prstGeom prst="ellipse">
            <a:avLst/>
          </a:prstGeom>
          <a:solidFill>
            <a:srgbClr val="CAD7EC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 sz="900" dirty="0">
              <a:solidFill>
                <a:schemeClr val="tx1"/>
              </a:solidFill>
            </a:endParaRPr>
          </a:p>
          <a:p>
            <a:pPr algn="ctr"/>
            <a:endParaRPr lang="az-Latn-AZ" sz="900" dirty="0">
              <a:solidFill>
                <a:schemeClr val="accent2"/>
              </a:solidFill>
            </a:endParaRPr>
          </a:p>
          <a:p>
            <a:pPr algn="ctr"/>
            <a:endParaRPr lang="az-Latn-AZ" sz="900" dirty="0">
              <a:solidFill>
                <a:schemeClr val="accent2"/>
              </a:solidFill>
            </a:endParaRPr>
          </a:p>
          <a:p>
            <a:pPr algn="ctr"/>
            <a:r>
              <a:rPr lang="en-US" sz="900" dirty="0">
                <a:solidFill>
                  <a:schemeClr val="accent2"/>
                </a:solidFill>
              </a:rPr>
              <a:t>N</a:t>
            </a:r>
            <a:r>
              <a:rPr lang="az-Latn-AZ" sz="900" dirty="0">
                <a:solidFill>
                  <a:schemeClr val="accent2"/>
                </a:solidFill>
              </a:rPr>
              <a:t>əyi proqnozlaşdırmaq istəyirik</a:t>
            </a:r>
            <a:endParaRPr lang="en-US" sz="900" dirty="0">
              <a:solidFill>
                <a:schemeClr val="accent2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18E570B-0AC7-2A70-A16A-4A8DE345944C}"/>
              </a:ext>
            </a:extLst>
          </p:cNvPr>
          <p:cNvSpPr/>
          <p:nvPr/>
        </p:nvSpPr>
        <p:spPr>
          <a:xfrm>
            <a:off x="1933457" y="1693788"/>
            <a:ext cx="1600963" cy="1534238"/>
          </a:xfrm>
          <a:prstGeom prst="ellipse">
            <a:avLst/>
          </a:prstGeom>
          <a:solidFill>
            <a:srgbClr val="CAD7EC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 sz="1200" dirty="0">
              <a:solidFill>
                <a:schemeClr val="tx1"/>
              </a:solidFill>
            </a:endParaRPr>
          </a:p>
          <a:p>
            <a:pPr algn="ctr"/>
            <a:endParaRPr lang="az-Latn-AZ" sz="900" dirty="0">
              <a:solidFill>
                <a:schemeClr val="accent2"/>
              </a:solidFill>
            </a:endParaRPr>
          </a:p>
          <a:p>
            <a:pPr algn="ctr"/>
            <a:endParaRPr lang="az-Latn-AZ" sz="900" dirty="0">
              <a:solidFill>
                <a:schemeClr val="accent2"/>
              </a:solidFill>
            </a:endParaRPr>
          </a:p>
          <a:p>
            <a:pPr algn="ctr"/>
            <a:r>
              <a:rPr lang="az-Latn-AZ" sz="900" dirty="0">
                <a:solidFill>
                  <a:schemeClr val="accent2"/>
                </a:solidFill>
              </a:rPr>
              <a:t>Bu proqnoz üçün datanı toplamalıyıq</a:t>
            </a:r>
            <a:endParaRPr lang="en-US" sz="900" dirty="0">
              <a:solidFill>
                <a:schemeClr val="accent2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8CE7784-231E-C7CD-3803-AE3836868BA7}"/>
              </a:ext>
            </a:extLst>
          </p:cNvPr>
          <p:cNvSpPr/>
          <p:nvPr/>
        </p:nvSpPr>
        <p:spPr>
          <a:xfrm>
            <a:off x="3738767" y="1693788"/>
            <a:ext cx="1600963" cy="1534238"/>
          </a:xfrm>
          <a:prstGeom prst="ellipse">
            <a:avLst/>
          </a:prstGeom>
          <a:solidFill>
            <a:srgbClr val="CAD7EC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 sz="1200" dirty="0">
              <a:solidFill>
                <a:schemeClr val="tx1"/>
              </a:solidFill>
            </a:endParaRPr>
          </a:p>
          <a:p>
            <a:pPr algn="ctr"/>
            <a:endParaRPr lang="az-Latn-AZ" sz="900" dirty="0">
              <a:solidFill>
                <a:schemeClr val="accent2"/>
              </a:solidFill>
            </a:endParaRPr>
          </a:p>
          <a:p>
            <a:pPr algn="ctr"/>
            <a:endParaRPr lang="az-Latn-AZ" sz="900" dirty="0">
              <a:solidFill>
                <a:schemeClr val="accent2"/>
              </a:solidFill>
            </a:endParaRPr>
          </a:p>
          <a:p>
            <a:pPr algn="ctr"/>
            <a:r>
              <a:rPr lang="az-Latn-AZ" sz="900" dirty="0">
                <a:solidFill>
                  <a:schemeClr val="accent2"/>
                </a:solidFill>
              </a:rPr>
              <a:t>Proqnoz modelimizi qurmalıyıq</a:t>
            </a:r>
            <a:endParaRPr lang="en-US" sz="900" dirty="0">
              <a:solidFill>
                <a:schemeClr val="accent2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9341F20-B642-4077-0A22-10AE74A44BD2}"/>
              </a:ext>
            </a:extLst>
          </p:cNvPr>
          <p:cNvSpPr/>
          <p:nvPr/>
        </p:nvSpPr>
        <p:spPr>
          <a:xfrm>
            <a:off x="5550378" y="1693788"/>
            <a:ext cx="1600963" cy="1534238"/>
          </a:xfrm>
          <a:prstGeom prst="ellipse">
            <a:avLst/>
          </a:prstGeom>
          <a:solidFill>
            <a:srgbClr val="CAD7EC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 sz="1200" dirty="0">
              <a:solidFill>
                <a:schemeClr val="tx1"/>
              </a:solidFill>
            </a:endParaRPr>
          </a:p>
          <a:p>
            <a:pPr algn="ctr"/>
            <a:endParaRPr lang="az-Latn-AZ" sz="1200" dirty="0">
              <a:solidFill>
                <a:schemeClr val="accent2"/>
              </a:solidFill>
            </a:endParaRPr>
          </a:p>
          <a:p>
            <a:pPr algn="ctr"/>
            <a:endParaRPr lang="az-Latn-AZ" sz="900" dirty="0">
              <a:solidFill>
                <a:schemeClr val="accent2"/>
              </a:solidFill>
            </a:endParaRPr>
          </a:p>
          <a:p>
            <a:pPr algn="ctr"/>
            <a:r>
              <a:rPr lang="az-Latn-AZ" sz="900" dirty="0">
                <a:solidFill>
                  <a:schemeClr val="accent2"/>
                </a:solidFill>
              </a:rPr>
              <a:t>Ən yaxşı nəticəni alanadək test etməliyik</a:t>
            </a:r>
            <a:endParaRPr lang="en-US" sz="900" dirty="0">
              <a:solidFill>
                <a:schemeClr val="accent2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03D7965-1614-F0B2-EE55-4A43244C61A0}"/>
              </a:ext>
            </a:extLst>
          </p:cNvPr>
          <p:cNvSpPr/>
          <p:nvPr/>
        </p:nvSpPr>
        <p:spPr>
          <a:xfrm>
            <a:off x="7358304" y="1686342"/>
            <a:ext cx="1600963" cy="1534238"/>
          </a:xfrm>
          <a:prstGeom prst="ellipse">
            <a:avLst/>
          </a:prstGeom>
          <a:solidFill>
            <a:srgbClr val="CAD7EC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Latn-AZ" sz="1200" dirty="0">
              <a:solidFill>
                <a:schemeClr val="tx1"/>
              </a:solidFill>
            </a:endParaRPr>
          </a:p>
          <a:p>
            <a:pPr algn="ctr"/>
            <a:endParaRPr lang="az-Latn-AZ" sz="1200" dirty="0">
              <a:solidFill>
                <a:schemeClr val="accent2"/>
              </a:solidFill>
            </a:endParaRPr>
          </a:p>
          <a:p>
            <a:pPr algn="ctr"/>
            <a:r>
              <a:rPr lang="az-Latn-AZ" sz="900" dirty="0">
                <a:solidFill>
                  <a:schemeClr val="accent2"/>
                </a:solidFill>
              </a:rPr>
              <a:t>Əgər model yaxşıdırsa təqdim etməliyik</a:t>
            </a:r>
            <a:endParaRPr lang="en-US" sz="900" dirty="0">
              <a:solidFill>
                <a:schemeClr val="accent2"/>
              </a:solidFill>
            </a:endParaRPr>
          </a:p>
        </p:txBody>
      </p:sp>
      <p:pic>
        <p:nvPicPr>
          <p:cNvPr id="18" name="Picture 17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C5A9421B-EF39-0E00-0743-B7775C2EE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479" y="1876927"/>
            <a:ext cx="460298" cy="460298"/>
          </a:xfrm>
          <a:prstGeom prst="rect">
            <a:avLst/>
          </a:prstGeom>
        </p:spPr>
      </p:pic>
      <p:pic>
        <p:nvPicPr>
          <p:cNvPr id="20" name="Picture 19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7E89F6B4-C128-69AA-CDD0-4D94923AB8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376" y="1930102"/>
            <a:ext cx="407123" cy="407123"/>
          </a:xfrm>
          <a:prstGeom prst="rect">
            <a:avLst/>
          </a:prstGeom>
        </p:spPr>
      </p:pic>
      <p:pic>
        <p:nvPicPr>
          <p:cNvPr id="22" name="Picture 2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6603D1BB-5428-3D4B-3396-168D41CA15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7847" y="1826426"/>
            <a:ext cx="614473" cy="614473"/>
          </a:xfrm>
          <a:prstGeom prst="rect">
            <a:avLst/>
          </a:prstGeom>
        </p:spPr>
      </p:pic>
      <p:pic>
        <p:nvPicPr>
          <p:cNvPr id="24" name="Picture 23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E351D703-97AB-D5C9-5989-3A5E7B529B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5245" y="1876927"/>
            <a:ext cx="465561" cy="465561"/>
          </a:xfrm>
          <a:prstGeom prst="rect">
            <a:avLst/>
          </a:prstGeom>
        </p:spPr>
      </p:pic>
      <p:pic>
        <p:nvPicPr>
          <p:cNvPr id="26" name="Picture 25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31824961-AFB1-8EEF-24AE-22B5A116DF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62457" y="1930102"/>
            <a:ext cx="407040" cy="40704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E70257D-0E48-5701-8F79-AD17B0AB5C8A}"/>
              </a:ext>
            </a:extLst>
          </p:cNvPr>
          <p:cNvSpPr/>
          <p:nvPr/>
        </p:nvSpPr>
        <p:spPr>
          <a:xfrm>
            <a:off x="742828" y="3285668"/>
            <a:ext cx="415949" cy="34032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/>
              <a:t>1</a:t>
            </a:r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3BB6125-D4DF-94F3-5C4C-17365C2B4140}"/>
              </a:ext>
            </a:extLst>
          </p:cNvPr>
          <p:cNvSpPr/>
          <p:nvPr/>
        </p:nvSpPr>
        <p:spPr>
          <a:xfrm>
            <a:off x="2559023" y="3294179"/>
            <a:ext cx="415949" cy="34032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/>
              <a:t>2</a:t>
            </a:r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FD3051A-8AC3-D784-BB52-4E5AD1C7F8A5}"/>
              </a:ext>
            </a:extLst>
          </p:cNvPr>
          <p:cNvSpPr/>
          <p:nvPr/>
        </p:nvSpPr>
        <p:spPr>
          <a:xfrm>
            <a:off x="4388662" y="3285668"/>
            <a:ext cx="415949" cy="34032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/>
              <a:t>3</a:t>
            </a:r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BF9F3D0-76C8-9D11-4FE9-56857BAE39E1}"/>
              </a:ext>
            </a:extLst>
          </p:cNvPr>
          <p:cNvSpPr/>
          <p:nvPr/>
        </p:nvSpPr>
        <p:spPr>
          <a:xfrm>
            <a:off x="6204857" y="3294179"/>
            <a:ext cx="415949" cy="34032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/>
              <a:t>4</a:t>
            </a:r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B8FB15A-CD59-C120-955E-7D91C17716AA}"/>
              </a:ext>
            </a:extLst>
          </p:cNvPr>
          <p:cNvSpPr/>
          <p:nvPr/>
        </p:nvSpPr>
        <p:spPr>
          <a:xfrm>
            <a:off x="7985223" y="3294179"/>
            <a:ext cx="415949" cy="34032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4003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4" grpId="0" animBg="1"/>
      <p:bldP spid="16" grpId="0" animBg="1"/>
      <p:bldP spid="27" grpId="0" animBg="1"/>
      <p:bldP spid="29" grpId="0" animBg="1"/>
      <p:bldP spid="32" grpId="0" animBg="1"/>
      <p:bldP spid="33" grpId="0" animBg="1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>
          <a:extLst>
            <a:ext uri="{FF2B5EF4-FFF2-40B4-BE49-F238E27FC236}">
              <a16:creationId xmlns:a16="http://schemas.microsoft.com/office/drawing/2014/main" id="{A347B89E-102A-F119-36C1-02299586D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4">
            <a:extLst>
              <a:ext uri="{FF2B5EF4-FFF2-40B4-BE49-F238E27FC236}">
                <a16:creationId xmlns:a16="http://schemas.microsoft.com/office/drawing/2014/main" id="{AC37E33A-6050-1160-C996-E36A6F03E4E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-27501" y="455890"/>
            <a:ext cx="7416371" cy="5565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-US" sz="2400" b="1" i="0" dirty="0">
                <a:solidFill>
                  <a:schemeClr val="bg1"/>
                </a:solidFill>
                <a:effectLst/>
                <a:latin typeface="Studio-Feixen-Sans"/>
              </a:rPr>
              <a:t>Prescriptive analytics</a:t>
            </a:r>
          </a:p>
          <a:p>
            <a:br>
              <a:rPr lang="en-US" sz="2400" dirty="0">
                <a:solidFill>
                  <a:schemeClr val="bg1"/>
                </a:solidFill>
              </a:rPr>
            </a:br>
            <a:endParaRPr sz="2400" dirty="0">
              <a:solidFill>
                <a:schemeClr val="bg1"/>
              </a:solidFill>
            </a:endParaRPr>
          </a:p>
        </p:txBody>
      </p:sp>
      <p:cxnSp>
        <p:nvCxnSpPr>
          <p:cNvPr id="223" name="Google Shape;223;p24">
            <a:extLst>
              <a:ext uri="{FF2B5EF4-FFF2-40B4-BE49-F238E27FC236}">
                <a16:creationId xmlns:a16="http://schemas.microsoft.com/office/drawing/2014/main" id="{7180B6AB-01BA-DC9B-FDDF-62EC9C870F6F}"/>
              </a:ext>
            </a:extLst>
          </p:cNvPr>
          <p:cNvCxnSpPr/>
          <p:nvPr/>
        </p:nvCxnSpPr>
        <p:spPr>
          <a:xfrm>
            <a:off x="0" y="450058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24" name="Google Shape;224;p24" descr="A blue and black logo&#10;&#10;Description automatically generated">
            <a:extLst>
              <a:ext uri="{FF2B5EF4-FFF2-40B4-BE49-F238E27FC236}">
                <a16:creationId xmlns:a16="http://schemas.microsoft.com/office/drawing/2014/main" id="{C550856C-4220-4596-D3AD-CA8662CCEDF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5977" y="4433552"/>
            <a:ext cx="1140551" cy="80597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B96337-80DE-F609-DDAC-2B27311969D9}"/>
              </a:ext>
            </a:extLst>
          </p:cNvPr>
          <p:cNvSpPr txBox="1"/>
          <p:nvPr/>
        </p:nvSpPr>
        <p:spPr>
          <a:xfrm>
            <a:off x="0" y="1230306"/>
            <a:ext cx="9144000" cy="523220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Optimal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qərarların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verilməsinə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yönəlib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. Bu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analitika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növü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istifadəçilərə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hansı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addımları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atmalı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olduqları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ilə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bağlı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tövsiyələr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təqdim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edir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.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AABD70-5CA3-F033-D40E-7A89A2E36E86}"/>
              </a:ext>
            </a:extLst>
          </p:cNvPr>
          <p:cNvSpPr txBox="1"/>
          <p:nvPr/>
        </p:nvSpPr>
        <p:spPr>
          <a:xfrm>
            <a:off x="42970" y="2862337"/>
            <a:ext cx="9058060" cy="1187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1950"/>
              </a:lnSpc>
              <a:spcAft>
                <a:spcPts val="1500"/>
              </a:spcAft>
            </a:pPr>
            <a:r>
              <a:rPr lang="en-US" b="1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Məqsəd</a:t>
            </a:r>
            <a:r>
              <a:rPr lang="en-US" b="1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:</a:t>
            </a:r>
            <a:endParaRPr lang="en-US" b="0" i="0" dirty="0">
              <a:solidFill>
                <a:srgbClr val="444444"/>
              </a:solidFill>
              <a:effectLst/>
              <a:latin typeface="Roboto" panose="020000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Müxtəlif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senariləri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qiymətləndirmək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və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ən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yaxşı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qərarı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təklif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etmək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Resursların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daha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səmərəli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istifadə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olunmasını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təmin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b="0" i="0" dirty="0" err="1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etmək</a:t>
            </a:r>
            <a:r>
              <a:rPr lang="en-US" b="0" i="0" dirty="0">
                <a:solidFill>
                  <a:srgbClr val="444444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endParaRPr lang="en-US" dirty="0"/>
          </a:p>
        </p:txBody>
      </p:sp>
      <p:pic>
        <p:nvPicPr>
          <p:cNvPr id="6" name="Picture 5" descr="A light bulb with a knot in the middle&#10;&#10;AI-generated content may be incorrect.">
            <a:extLst>
              <a:ext uri="{FF2B5EF4-FFF2-40B4-BE49-F238E27FC236}">
                <a16:creationId xmlns:a16="http://schemas.microsoft.com/office/drawing/2014/main" id="{E21737D4-D338-D3BC-F8AB-D4DE6E9922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8791" y="1491916"/>
            <a:ext cx="3046567" cy="3046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507415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8"/>
          <p:cNvSpPr txBox="1">
            <a:spLocks noGrp="1"/>
          </p:cNvSpPr>
          <p:nvPr>
            <p:ph type="title"/>
          </p:nvPr>
        </p:nvSpPr>
        <p:spPr>
          <a:xfrm>
            <a:off x="2047495" y="587263"/>
            <a:ext cx="5049009" cy="1607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" sz="5400" dirty="0"/>
              <a:t>TƏŞƏKKÜRLƏR!</a:t>
            </a:r>
            <a:endParaRPr sz="5400" dirty="0"/>
          </a:p>
        </p:txBody>
      </p:sp>
      <p:pic>
        <p:nvPicPr>
          <p:cNvPr id="793" name="Google Shape;793;p38" descr="A blue and black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01600" y="2086352"/>
            <a:ext cx="3257557" cy="22048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984F721F-B5EE-E997-FD97-6CB6F0E540E1}"/>
              </a:ext>
            </a:extLst>
          </p:cNvPr>
          <p:cNvSpPr/>
          <p:nvPr/>
        </p:nvSpPr>
        <p:spPr>
          <a:xfrm>
            <a:off x="-210004" y="3934641"/>
            <a:ext cx="9717603" cy="2260077"/>
          </a:xfrm>
          <a:prstGeom prst="ellipse">
            <a:avLst/>
          </a:prstGeom>
          <a:solidFill>
            <a:schemeClr val="accent4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Business Innovation Plan by Slidesgo">
  <a:themeElements>
    <a:clrScheme name="Simple Light">
      <a:dk1>
        <a:srgbClr val="152F4D"/>
      </a:dk1>
      <a:lt1>
        <a:srgbClr val="F8F7F7"/>
      </a:lt1>
      <a:dk2>
        <a:srgbClr val="EC603C"/>
      </a:dk2>
      <a:lt2>
        <a:srgbClr val="FBC578"/>
      </a:lt2>
      <a:accent1>
        <a:srgbClr val="0A5781"/>
      </a:accent1>
      <a:accent2>
        <a:srgbClr val="274270"/>
      </a:accent2>
      <a:accent3>
        <a:srgbClr val="7A9AD0"/>
      </a:accent3>
      <a:accent4>
        <a:srgbClr val="D7DFEE"/>
      </a:accent4>
      <a:accent5>
        <a:srgbClr val="D9D9D9"/>
      </a:accent5>
      <a:accent6>
        <a:srgbClr val="FFFFFF"/>
      </a:accent6>
      <a:hlink>
        <a:srgbClr val="152F4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497</Words>
  <Application>Microsoft Office PowerPoint</Application>
  <PresentationFormat>On-screen Show (16:9)</PresentationFormat>
  <Paragraphs>100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Business Innovation Plan by Slidesgo</vt:lpstr>
      <vt:lpstr>ANALİZ NÖVLƏRİ VƏ DATA İLƏ İŞLƏMƏK BACARIĞI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TƏŞƏKKÜRLƏR!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Fidan Mammadova</dc:creator>
  <cp:lastModifiedBy>Fidan Mammadova</cp:lastModifiedBy>
  <cp:revision>6</cp:revision>
  <dcterms:modified xsi:type="dcterms:W3CDTF">2025-10-23T08:58:55Z</dcterms:modified>
</cp:coreProperties>
</file>